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3"/>
  </p:notesMasterIdLst>
  <p:handoutMasterIdLst>
    <p:handoutMasterId r:id="rId24"/>
  </p:handoutMasterIdLst>
  <p:sldIdLst>
    <p:sldId id="532" r:id="rId6"/>
    <p:sldId id="571" r:id="rId7"/>
    <p:sldId id="596" r:id="rId8"/>
    <p:sldId id="594" r:id="rId9"/>
    <p:sldId id="587" r:id="rId10"/>
    <p:sldId id="582" r:id="rId11"/>
    <p:sldId id="597" r:id="rId12"/>
    <p:sldId id="584" r:id="rId13"/>
    <p:sldId id="573" r:id="rId14"/>
    <p:sldId id="595" r:id="rId15"/>
    <p:sldId id="588" r:id="rId16"/>
    <p:sldId id="589" r:id="rId17"/>
    <p:sldId id="590" r:id="rId18"/>
    <p:sldId id="591" r:id="rId19"/>
    <p:sldId id="592" r:id="rId20"/>
    <p:sldId id="593" r:id="rId21"/>
    <p:sldId id="598"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DD4"/>
    <a:srgbClr val="4F81BD"/>
    <a:srgbClr val="3399FF"/>
    <a:srgbClr val="3366CC"/>
    <a:srgbClr val="E7E7E8"/>
    <a:srgbClr val="E7E8E9"/>
    <a:srgbClr val="791418"/>
    <a:srgbClr val="781518"/>
    <a:srgbClr val="99C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476" autoAdjust="0"/>
  </p:normalViewPr>
  <p:slideViewPr>
    <p:cSldViewPr>
      <p:cViewPr varScale="1">
        <p:scale>
          <a:sx n="67" d="100"/>
          <a:sy n="67" d="100"/>
        </p:scale>
        <p:origin x="-20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l" defTabSz="931747">
              <a:defRPr sz="1200" dirty="0">
                <a:latin typeface="Times New Roman" pitchFamily="18" charset="0"/>
                <a:ea typeface="+mn-ea"/>
                <a:cs typeface="+mn-cs"/>
              </a:defRPr>
            </a:lvl1pPr>
          </a:lstStyle>
          <a:p>
            <a:pPr>
              <a:defRPr/>
            </a:pPr>
            <a:endParaRPr lang="en-US"/>
          </a:p>
        </p:txBody>
      </p:sp>
      <p:sp>
        <p:nvSpPr>
          <p:cNvPr id="23555" name="Rectangle 1027"/>
          <p:cNvSpPr>
            <a:spLocks noGrp="1" noChangeArrowheads="1"/>
          </p:cNvSpPr>
          <p:nvPr>
            <p:ph type="dt" sz="quarter" idx="1"/>
          </p:nvPr>
        </p:nvSpPr>
        <p:spPr bwMode="auto">
          <a:xfrm>
            <a:off x="3971926" y="0"/>
            <a:ext cx="3038475"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747">
              <a:defRPr sz="1200" dirty="0">
                <a:latin typeface="Times New Roman" pitchFamily="18" charset="0"/>
                <a:ea typeface="+mn-ea"/>
                <a:cs typeface="+mn-cs"/>
              </a:defRPr>
            </a:lvl1pPr>
          </a:lstStyle>
          <a:p>
            <a:pPr>
              <a:defRPr/>
            </a:pPr>
            <a:endParaRPr lang="en-US"/>
          </a:p>
        </p:txBody>
      </p:sp>
      <p:sp>
        <p:nvSpPr>
          <p:cNvPr id="23556" name="Rectangle 1028"/>
          <p:cNvSpPr>
            <a:spLocks noGrp="1" noChangeArrowheads="1"/>
          </p:cNvSpPr>
          <p:nvPr>
            <p:ph type="ftr" sz="quarter" idx="2"/>
          </p:nvPr>
        </p:nvSpPr>
        <p:spPr bwMode="auto">
          <a:xfrm>
            <a:off x="1" y="8831264"/>
            <a:ext cx="3038475" cy="465137"/>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l" defTabSz="931747">
              <a:defRPr sz="1200" dirty="0">
                <a:latin typeface="Times New Roman" pitchFamily="18" charset="0"/>
                <a:ea typeface="+mn-ea"/>
                <a:cs typeface="+mn-cs"/>
              </a:defRPr>
            </a:lvl1pPr>
          </a:lstStyle>
          <a:p>
            <a:pPr>
              <a:defRPr/>
            </a:pPr>
            <a:endParaRPr lang="en-US"/>
          </a:p>
        </p:txBody>
      </p:sp>
      <p:sp>
        <p:nvSpPr>
          <p:cNvPr id="23557" name="Rectangle 1029"/>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747">
              <a:defRPr sz="1200">
                <a:latin typeface="Times New Roman" pitchFamily="18" charset="0"/>
                <a:ea typeface="+mn-ea"/>
                <a:cs typeface="+mn-cs"/>
              </a:defRPr>
            </a:lvl1pPr>
          </a:lstStyle>
          <a:p>
            <a:pPr>
              <a:defRPr/>
            </a:pPr>
            <a:fld id="{92F4E5B0-0B5D-224A-80BD-F39F84AD1CC2}" type="slidenum">
              <a:rPr lang="en-US"/>
              <a:pPr>
                <a:defRPr/>
              </a:pPr>
              <a:t>‹#›</a:t>
            </a:fld>
            <a:endParaRPr lang="en-US" dirty="0"/>
          </a:p>
        </p:txBody>
      </p:sp>
    </p:spTree>
    <p:extLst>
      <p:ext uri="{BB962C8B-B14F-4D97-AF65-F5344CB8AC3E}">
        <p14:creationId xmlns:p14="http://schemas.microsoft.com/office/powerpoint/2010/main" val="1297736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l" defTabSz="931747">
              <a:defRPr sz="1200" dirty="0">
                <a:latin typeface="Times New Roman" pitchFamily="18"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3971926" y="0"/>
            <a:ext cx="3038475"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747">
              <a:defRPr sz="1200" dirty="0">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61" name="Rectangle 5"/>
          <p:cNvSpPr>
            <a:spLocks noGrp="1" noChangeArrowheads="1"/>
          </p:cNvSpPr>
          <p:nvPr>
            <p:ph type="body" sz="quarter" idx="3"/>
          </p:nvPr>
        </p:nvSpPr>
        <p:spPr bwMode="auto">
          <a:xfrm>
            <a:off x="935038" y="4416426"/>
            <a:ext cx="5140325" cy="4183063"/>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l" defTabSz="931747">
              <a:defRPr sz="1200" dirty="0">
                <a:latin typeface="Times New Roman" pitchFamily="18"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747">
              <a:defRPr sz="1200">
                <a:latin typeface="Times New Roman" pitchFamily="18" charset="0"/>
                <a:ea typeface="+mn-ea"/>
                <a:cs typeface="+mn-cs"/>
              </a:defRPr>
            </a:lvl1pPr>
          </a:lstStyle>
          <a:p>
            <a:pPr>
              <a:defRPr/>
            </a:pPr>
            <a:fld id="{46FD3EA8-98BF-4D44-8684-957F73C1FCC3}" type="slidenum">
              <a:rPr lang="en-US"/>
              <a:pPr>
                <a:defRPr/>
              </a:pPr>
              <a:t>‹#›</a:t>
            </a:fld>
            <a:endParaRPr lang="en-US" dirty="0"/>
          </a:p>
        </p:txBody>
      </p:sp>
    </p:spTree>
    <p:extLst>
      <p:ext uri="{BB962C8B-B14F-4D97-AF65-F5344CB8AC3E}">
        <p14:creationId xmlns:p14="http://schemas.microsoft.com/office/powerpoint/2010/main" val="18335309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914400" lvl="2" indent="0">
              <a:lnSpc>
                <a:spcPct val="150000"/>
              </a:lnSpc>
              <a:buFont typeface="+mj-lt"/>
              <a:buNone/>
            </a:pPr>
            <a:r>
              <a:rPr lang="en-US" b="1" dirty="0" smtClean="0">
                <a:latin typeface="Tw Cen MT" panose="020B0602020104020603"/>
              </a:rPr>
              <a:t>Traffic volumes due to:</a:t>
            </a:r>
          </a:p>
          <a:p>
            <a:pPr marL="1428750" lvl="2" indent="-514350">
              <a:lnSpc>
                <a:spcPct val="150000"/>
              </a:lnSpc>
              <a:buFont typeface="+mj-lt"/>
              <a:buAutoNum type="romanLcPeriod"/>
            </a:pPr>
            <a:r>
              <a:rPr lang="en-US" b="1" dirty="0" smtClean="0">
                <a:latin typeface="Tw Cen MT" panose="020B0602020104020603"/>
              </a:rPr>
              <a:t>2 large retail centers</a:t>
            </a:r>
          </a:p>
          <a:p>
            <a:pPr marL="1428750" lvl="2" indent="-514350">
              <a:lnSpc>
                <a:spcPct val="150000"/>
              </a:lnSpc>
              <a:buFont typeface="+mj-lt"/>
              <a:buAutoNum type="romanLcPeriod"/>
            </a:pPr>
            <a:r>
              <a:rPr lang="en-US" b="1" dirty="0" smtClean="0">
                <a:latin typeface="Tw Cen MT" panose="020B0602020104020603"/>
              </a:rPr>
              <a:t>Winchester Mystery House</a:t>
            </a:r>
          </a:p>
          <a:p>
            <a:pPr marL="1428750" lvl="2" indent="-514350">
              <a:lnSpc>
                <a:spcPct val="150000"/>
              </a:lnSpc>
              <a:buFont typeface="+mj-lt"/>
              <a:buAutoNum type="romanLcPeriod"/>
            </a:pPr>
            <a:r>
              <a:rPr lang="en-US" b="1" dirty="0" smtClean="0">
                <a:latin typeface="Tw Cen MT" panose="020B0602020104020603"/>
              </a:rPr>
              <a:t>Residential and other commercial retail businesses</a:t>
            </a:r>
          </a:p>
          <a:p>
            <a:pPr marL="1428750" lvl="2" indent="-514350">
              <a:lnSpc>
                <a:spcPct val="150000"/>
              </a:lnSpc>
              <a:buFont typeface="+mj-lt"/>
              <a:buAutoNum type="romanLcPeriod"/>
            </a:pPr>
            <a:r>
              <a:rPr lang="en-US" b="1" dirty="0" smtClean="0">
                <a:latin typeface="Tw Cen MT" panose="020B0602020104020603"/>
              </a:rPr>
              <a:t>Proposed Urban Villages</a:t>
            </a:r>
          </a:p>
          <a:p>
            <a:pPr marL="1428750" lvl="2" indent="-514350">
              <a:lnSpc>
                <a:spcPct val="150000"/>
              </a:lnSpc>
              <a:buFont typeface="+mj-lt"/>
              <a:buAutoNum type="romanLcPeriod"/>
            </a:pPr>
            <a:r>
              <a:rPr lang="en-US" b="1" dirty="0" smtClean="0">
                <a:latin typeface="Tw Cen MT" panose="020B0602020104020603"/>
              </a:rPr>
              <a:t>Santa Clara Valley Medical Center</a:t>
            </a:r>
          </a:p>
          <a:p>
            <a:pPr marL="1428750" lvl="2" indent="-514350">
              <a:lnSpc>
                <a:spcPct val="150000"/>
              </a:lnSpc>
              <a:buFont typeface="+mj-lt"/>
              <a:buAutoNum type="romanLcPeriod"/>
            </a:pPr>
            <a:r>
              <a:rPr lang="en-US" b="1" dirty="0" smtClean="0">
                <a:latin typeface="Tw Cen MT" panose="020B0602020104020603"/>
              </a:rPr>
              <a:t>Stevens Creek Auto Row</a:t>
            </a:r>
          </a:p>
          <a:p>
            <a:pPr marL="1428750" lvl="2" indent="-514350">
              <a:lnSpc>
                <a:spcPct val="150000"/>
              </a:lnSpc>
              <a:buFont typeface="+mj-lt"/>
              <a:buAutoNum type="romanLcPeriod"/>
            </a:pPr>
            <a:r>
              <a:rPr lang="en-US" b="1" dirty="0" smtClean="0">
                <a:latin typeface="Tw Cen MT" panose="020B0602020104020603"/>
              </a:rPr>
              <a:t>O’Connor</a:t>
            </a:r>
            <a:r>
              <a:rPr lang="en-US" b="1" baseline="0" dirty="0" smtClean="0">
                <a:latin typeface="Tw Cen MT" panose="020B0602020104020603"/>
              </a:rPr>
              <a:t> Hospital</a:t>
            </a:r>
            <a:endParaRPr lang="en-US" b="1" dirty="0" smtClean="0">
              <a:latin typeface="Tw Cen MT" panose="020B0602020104020603"/>
            </a:endParaRPr>
          </a:p>
          <a:p>
            <a:endParaRPr lang="en-US" dirty="0"/>
          </a:p>
        </p:txBody>
      </p:sp>
      <p:sp>
        <p:nvSpPr>
          <p:cNvPr id="4" name="Slide Number Placeholder 3"/>
          <p:cNvSpPr>
            <a:spLocks noGrp="1"/>
          </p:cNvSpPr>
          <p:nvPr>
            <p:ph type="sldNum" sz="quarter" idx="10"/>
          </p:nvPr>
        </p:nvSpPr>
        <p:spPr/>
        <p:txBody>
          <a:bodyPr/>
          <a:lstStyle/>
          <a:p>
            <a:pPr>
              <a:defRPr/>
            </a:pPr>
            <a:fld id="{46FD3EA8-98BF-4D44-8684-957F73C1FCC3}" type="slidenum">
              <a:rPr lang="en-US" smtClean="0"/>
              <a:pPr>
                <a:defRPr/>
              </a:pPr>
              <a:t>11</a:t>
            </a:fld>
            <a:endParaRPr lang="en-US" dirty="0"/>
          </a:p>
        </p:txBody>
      </p:sp>
    </p:spTree>
    <p:extLst>
      <p:ext uri="{BB962C8B-B14F-4D97-AF65-F5344CB8AC3E}">
        <p14:creationId xmlns:p14="http://schemas.microsoft.com/office/powerpoint/2010/main" val="321001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D3EA8-98BF-4D44-8684-957F73C1FCC3}" type="slidenum">
              <a:rPr lang="en-US" smtClean="0"/>
              <a:pPr>
                <a:defRPr/>
              </a:pPr>
              <a:t>15</a:t>
            </a:fld>
            <a:endParaRPr lang="en-US" dirty="0"/>
          </a:p>
        </p:txBody>
      </p:sp>
    </p:spTree>
    <p:extLst>
      <p:ext uri="{BB962C8B-B14F-4D97-AF65-F5344CB8AC3E}">
        <p14:creationId xmlns:p14="http://schemas.microsoft.com/office/powerpoint/2010/main" val="413829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D3EA8-98BF-4D44-8684-957F73C1FCC3}" type="slidenum">
              <a:rPr lang="en-US" smtClean="0"/>
              <a:pPr>
                <a:defRPr/>
              </a:pPr>
              <a:t>16</a:t>
            </a:fld>
            <a:endParaRPr lang="en-US" dirty="0"/>
          </a:p>
        </p:txBody>
      </p:sp>
    </p:spTree>
    <p:extLst>
      <p:ext uri="{BB962C8B-B14F-4D97-AF65-F5344CB8AC3E}">
        <p14:creationId xmlns:p14="http://schemas.microsoft.com/office/powerpoint/2010/main" val="149196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7C00B-7807-744F-B47D-11D24EB76679}" type="slidenum">
              <a:rPr lang="en-US"/>
              <a:pPr>
                <a:defRPr/>
              </a:pPr>
              <a:t>‹#›</a:t>
            </a:fld>
            <a:endParaRPr lang="en-US" dirty="0"/>
          </a:p>
        </p:txBody>
      </p:sp>
    </p:spTree>
    <p:extLst>
      <p:ext uri="{BB962C8B-B14F-4D97-AF65-F5344CB8AC3E}">
        <p14:creationId xmlns:p14="http://schemas.microsoft.com/office/powerpoint/2010/main" val="374610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2pPr marL="0" indent="0">
              <a:buNone/>
              <a:defRPr lang="en-US" sz="2800" dirty="0"/>
            </a:lvl2pPr>
          </a:lstStyle>
          <a:p>
            <a:pPr lvl="1" indent="-457189">
              <a:buFont typeface="Arial" pitchFamily="34" charset="0"/>
              <a:buChar char="•"/>
              <a:defRPr/>
            </a:pPr>
            <a:r>
              <a:rPr lang="en-US" sz="2800" dirty="0" smtClean="0">
                <a:latin typeface="+mj-lt"/>
                <a:ea typeface="+mn-ea"/>
                <a:cs typeface="+mn-cs"/>
              </a:rPr>
              <a:t>Times New Roman Font</a:t>
            </a:r>
          </a:p>
          <a:p>
            <a:pPr lvl="1" indent="-457189">
              <a:buFont typeface="Arial" pitchFamily="34" charset="0"/>
              <a:buChar char="•"/>
              <a:defRPr/>
            </a:pPr>
            <a:endParaRPr lang="en-US" sz="2800" dirty="0" smtClean="0">
              <a:latin typeface="+mj-lt"/>
              <a:ea typeface="+mn-ea"/>
              <a:cs typeface="+mn-cs"/>
            </a:endParaRPr>
          </a:p>
          <a:p>
            <a:pPr lvl="1" indent="-457189">
              <a:buFont typeface="Arial" pitchFamily="34" charset="0"/>
              <a:buChar char="•"/>
              <a:defRPr/>
            </a:pPr>
            <a:r>
              <a:rPr lang="en-US" sz="2800" dirty="0" smtClean="0">
                <a:latin typeface="+mj-lt"/>
                <a:ea typeface="+mn-ea"/>
                <a:cs typeface="+mn-cs"/>
              </a:rPr>
              <a:t>Font Size: 28 pt. (6 or fewer bullets)</a:t>
            </a:r>
          </a:p>
          <a:p>
            <a:pPr marL="0" lvl="1">
              <a:defRPr/>
            </a:pPr>
            <a:r>
              <a:rPr lang="en-US" sz="2000" dirty="0" smtClean="0">
                <a:latin typeface="+mj-lt"/>
                <a:ea typeface="+mn-ea"/>
                <a:cs typeface="+mn-cs"/>
              </a:rPr>
              <a:t>	</a:t>
            </a:r>
            <a:r>
              <a:rPr lang="en-US" dirty="0" smtClean="0">
                <a:latin typeface="+mj-lt"/>
                <a:ea typeface="+mn-ea"/>
                <a:cs typeface="+mn-cs"/>
              </a:rPr>
              <a:t>Font Size: 24 pt. for subtext </a:t>
            </a:r>
          </a:p>
          <a:p>
            <a:pPr lvl="1" indent="-457189">
              <a:defRPr/>
            </a:pPr>
            <a:endParaRPr lang="en-US" sz="3200" dirty="0" smtClean="0">
              <a:latin typeface="+mj-lt"/>
              <a:ea typeface="+mn-ea"/>
              <a:cs typeface="+mn-cs"/>
            </a:endParaRPr>
          </a:p>
          <a:p>
            <a:pPr lvl="1" indent="-457189">
              <a:buFont typeface="Arial" pitchFamily="34" charset="0"/>
              <a:buChar char="•"/>
              <a:defRPr/>
            </a:pPr>
            <a:r>
              <a:rPr lang="en-US" sz="2800" dirty="0" smtClean="0">
                <a:latin typeface="+mj-lt"/>
                <a:ea typeface="+mn-ea"/>
                <a:cs typeface="+mn-cs"/>
              </a:rPr>
              <a:t>Black text</a:t>
            </a:r>
          </a:p>
          <a:p>
            <a:pPr marL="0" lvl="1">
              <a:defRPr/>
            </a:pPr>
            <a:r>
              <a:rPr lang="en-US" dirty="0" smtClean="0">
                <a:latin typeface="+mj-lt"/>
                <a:ea typeface="+mn-ea"/>
                <a:cs typeface="+mn-cs"/>
              </a:rPr>
              <a:t>	- List item 1 (24 </a:t>
            </a:r>
            <a:r>
              <a:rPr lang="en-US" dirty="0" err="1" smtClean="0">
                <a:latin typeface="+mj-lt"/>
                <a:ea typeface="+mn-ea"/>
                <a:cs typeface="+mn-cs"/>
              </a:rPr>
              <a:t>pt</a:t>
            </a:r>
            <a:r>
              <a:rPr lang="en-US" dirty="0" smtClean="0">
                <a:latin typeface="+mj-lt"/>
                <a:ea typeface="+mn-ea"/>
                <a:cs typeface="+mn-cs"/>
              </a:rPr>
              <a:t>)</a:t>
            </a:r>
            <a:br>
              <a:rPr lang="en-US" dirty="0" smtClean="0">
                <a:latin typeface="+mj-lt"/>
                <a:ea typeface="+mn-ea"/>
                <a:cs typeface="+mn-cs"/>
              </a:rPr>
            </a:br>
            <a:r>
              <a:rPr lang="en-US" dirty="0" smtClean="0">
                <a:latin typeface="+mj-lt"/>
                <a:ea typeface="+mn-ea"/>
                <a:cs typeface="+mn-cs"/>
              </a:rPr>
              <a:t> 	- List item 2 </a:t>
            </a:r>
            <a:r>
              <a:rPr lang="en-US" dirty="0" smtClean="0"/>
              <a:t>(24 </a:t>
            </a:r>
            <a:r>
              <a:rPr lang="en-US" dirty="0" err="1" smtClean="0"/>
              <a:t>pt</a:t>
            </a:r>
            <a:r>
              <a:rPr lang="en-US" dirty="0" smtClean="0"/>
              <a:t>)</a:t>
            </a:r>
            <a:endParaRPr lang="en-US" dirty="0" smtClean="0">
              <a:latin typeface="+mj-lt"/>
              <a:ea typeface="+mn-ea"/>
              <a:cs typeface="+mn-cs"/>
            </a:endParaRPr>
          </a:p>
          <a:p>
            <a:pPr lvl="1" indent="-457189">
              <a:buFont typeface="Arial" pitchFamily="34" charset="0"/>
              <a:buChar char="•"/>
              <a:defRPr/>
            </a:pPr>
            <a:endParaRPr lang="en-US" sz="2800" dirty="0" smtClean="0">
              <a:latin typeface="+mj-lt"/>
              <a:ea typeface="+mn-ea"/>
              <a:cs typeface="+mn-cs"/>
            </a:endParaRPr>
          </a:p>
          <a:p>
            <a:pPr lvl="1" indent="-457189">
              <a:buFont typeface="Arial" pitchFamily="34" charset="0"/>
              <a:buChar char="•"/>
              <a:defRPr/>
            </a:pPr>
            <a:r>
              <a:rPr lang="en-US" sz="2800" dirty="0" smtClean="0">
                <a:latin typeface="+mj-lt"/>
                <a:ea typeface="+mn-ea"/>
                <a:cs typeface="+mn-cs"/>
              </a:rPr>
              <a:t>Short; straight to the point bullets</a:t>
            </a:r>
            <a:endParaRPr lang="en-US" sz="2800" dirty="0">
              <a:latin typeface="+mj-lt"/>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B68A5-2CC6-364B-A3F1-D0ACFFFF5718}" type="slidenum">
              <a:rPr lang="en-US"/>
              <a:pPr>
                <a:defRPr/>
              </a:pPr>
              <a:t>‹#›</a:t>
            </a:fld>
            <a:endParaRPr lang="en-US" dirty="0"/>
          </a:p>
        </p:txBody>
      </p:sp>
    </p:spTree>
    <p:extLst>
      <p:ext uri="{BB962C8B-B14F-4D97-AF65-F5344CB8AC3E}">
        <p14:creationId xmlns:p14="http://schemas.microsoft.com/office/powerpoint/2010/main" val="262339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B4ED42-AE87-FA41-BEF9-6472A9A29686}" type="slidenum">
              <a:rPr lang="en-US"/>
              <a:pPr>
                <a:defRPr/>
              </a:pPr>
              <a:t>‹#›</a:t>
            </a:fld>
            <a:endParaRPr lang="en-US" dirty="0"/>
          </a:p>
        </p:txBody>
      </p:sp>
    </p:spTree>
    <p:extLst>
      <p:ext uri="{BB962C8B-B14F-4D97-AF65-F5344CB8AC3E}">
        <p14:creationId xmlns:p14="http://schemas.microsoft.com/office/powerpoint/2010/main" val="145913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4C40DD-708B-3F48-BF19-8245A9860B57}" type="slidenum">
              <a:rPr lang="en-US"/>
              <a:pPr>
                <a:defRPr/>
              </a:pPr>
              <a:t>‹#›</a:t>
            </a:fld>
            <a:endParaRPr lang="en-US" dirty="0"/>
          </a:p>
        </p:txBody>
      </p:sp>
    </p:spTree>
    <p:extLst>
      <p:ext uri="{BB962C8B-B14F-4D97-AF65-F5344CB8AC3E}">
        <p14:creationId xmlns:p14="http://schemas.microsoft.com/office/powerpoint/2010/main" val="339904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4B4545-68E7-1746-B0AC-AB44223848C0}" type="slidenum">
              <a:rPr lang="en-US"/>
              <a:pPr>
                <a:defRPr/>
              </a:pPr>
              <a:t>‹#›</a:t>
            </a:fld>
            <a:endParaRPr lang="en-US" dirty="0"/>
          </a:p>
        </p:txBody>
      </p:sp>
    </p:spTree>
    <p:extLst>
      <p:ext uri="{BB962C8B-B14F-4D97-AF65-F5344CB8AC3E}">
        <p14:creationId xmlns:p14="http://schemas.microsoft.com/office/powerpoint/2010/main" val="316674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48207D-849A-B64B-9121-A7925E2EBF40}" type="slidenum">
              <a:rPr lang="en-US"/>
              <a:pPr>
                <a:defRPr/>
              </a:pPr>
              <a:t>‹#›</a:t>
            </a:fld>
            <a:endParaRPr lang="en-US" dirty="0"/>
          </a:p>
        </p:txBody>
      </p:sp>
    </p:spTree>
    <p:extLst>
      <p:ext uri="{BB962C8B-B14F-4D97-AF65-F5344CB8AC3E}">
        <p14:creationId xmlns:p14="http://schemas.microsoft.com/office/powerpoint/2010/main" val="111986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9"/>
            <a:ext cx="7772400" cy="1470025"/>
          </a:xfrm>
        </p:spPr>
        <p:txBody>
          <a:bodyPr>
            <a:normAutofit/>
          </a:bodyPr>
          <a:lstStyle>
            <a:lvl1pPr>
              <a:defRPr sz="4000" b="1" baseline="0">
                <a:latin typeface="Times New Roman"/>
                <a:cs typeface="Times New Roman"/>
              </a:defRPr>
            </a:lvl1pPr>
          </a:lstStyle>
          <a:p>
            <a:r>
              <a:rPr lang="en-US" dirty="0" smtClean="0"/>
              <a:t>Time New Roman Title 40-44 pt.</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latin typeface="Times New Roman"/>
                <a:cs typeface="Times New Roman"/>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Time New Roman Subtitle 32 pt.</a:t>
            </a:r>
            <a:endParaRPr lang="en-US" dirty="0"/>
          </a:p>
        </p:txBody>
      </p:sp>
      <p:pic>
        <p:nvPicPr>
          <p:cNvPr id="8"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92977" y="5638800"/>
            <a:ext cx="1698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393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2192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ea typeface="+mn-ea"/>
                <a:cs typeface="+mn-cs"/>
              </a:defRPr>
            </a:lvl1pPr>
          </a:lstStyle>
          <a:p>
            <a:pPr>
              <a:defRPr/>
            </a:pPr>
            <a:fld id="{8618A3F2-A288-4845-8790-BACC91FD3F94}" type="slidenum">
              <a:rPr lang="en-US"/>
              <a:pPr>
                <a:defRPr/>
              </a:pPr>
              <a:t>‹#›</a:t>
            </a:fld>
            <a:endParaRPr lang="en-US" dirty="0"/>
          </a:p>
        </p:txBody>
      </p:sp>
      <p:pic>
        <p:nvPicPr>
          <p:cNvPr id="7"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899400" y="304800"/>
            <a:ext cx="1092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
          <p:cNvSpPr>
            <a:spLocks noChangeShapeType="1"/>
          </p:cNvSpPr>
          <p:nvPr userDrawn="1"/>
        </p:nvSpPr>
        <p:spPr bwMode="auto">
          <a:xfrm>
            <a:off x="381000" y="914400"/>
            <a:ext cx="7315200" cy="0"/>
          </a:xfrm>
          <a:prstGeom prst="line">
            <a:avLst/>
          </a:prstGeom>
          <a:noFill/>
          <a:ln w="28575">
            <a:solidFill>
              <a:srgbClr val="791418"/>
            </a:solidFill>
            <a:round/>
            <a:headEnd/>
            <a:tailEnd/>
          </a:ln>
          <a:extLst>
            <a:ext uri="{909E8E84-426E-40dd-AFC4-6F175D3DCCD1}">
              <a14:hiddenFill xmlns:a14="http://schemas.microsoft.com/office/drawing/2010/main">
                <a:noFill/>
              </a14:hiddenFill>
            </a:ext>
          </a:extLst>
        </p:spPr>
        <p:txBody>
          <a:bodyP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l" rtl="0" eaLnBrk="1" fontAlgn="base" hangingPunct="1">
        <a:spcBef>
          <a:spcPct val="0"/>
        </a:spcBef>
        <a:spcAft>
          <a:spcPct val="0"/>
        </a:spcAft>
        <a:defRPr sz="30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2"/>
          </a:solidFill>
          <a:latin typeface="Times New Roman" pitchFamily="18" charset="0"/>
        </a:defRPr>
      </a:lvl6pPr>
      <a:lvl7pPr marL="914377" algn="ctr" rtl="0" eaLnBrk="1" fontAlgn="base" hangingPunct="1">
        <a:spcBef>
          <a:spcPct val="0"/>
        </a:spcBef>
        <a:spcAft>
          <a:spcPct val="0"/>
        </a:spcAft>
        <a:defRPr sz="4400">
          <a:solidFill>
            <a:schemeClr val="tx2"/>
          </a:solidFill>
          <a:latin typeface="Times New Roman" pitchFamily="18" charset="0"/>
        </a:defRPr>
      </a:lvl7pPr>
      <a:lvl8pPr marL="1371566" algn="ctr" rtl="0" eaLnBrk="1" fontAlgn="base" hangingPunct="1">
        <a:spcBef>
          <a:spcPct val="0"/>
        </a:spcBef>
        <a:spcAft>
          <a:spcPct val="0"/>
        </a:spcAft>
        <a:defRPr sz="4400">
          <a:solidFill>
            <a:schemeClr val="tx2"/>
          </a:solidFill>
          <a:latin typeface="Times New Roman" pitchFamily="18" charset="0"/>
        </a:defRPr>
      </a:lvl8pPr>
      <a:lvl9pPr marL="1828754" algn="ctr" rtl="0" eaLnBrk="1" fontAlgn="base" hangingPunct="1">
        <a:spcBef>
          <a:spcPct val="0"/>
        </a:spcBef>
        <a:spcAft>
          <a:spcPct val="0"/>
        </a:spcAft>
        <a:defRPr sz="4400">
          <a:solidFill>
            <a:schemeClr val="tx2"/>
          </a:solidFill>
          <a:latin typeface="Times New Roman" pitchFamily="18"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32" indent="-285744" algn="l" rtl="0" eaLnBrk="1" fontAlgn="base" hangingPunct="1">
        <a:spcBef>
          <a:spcPct val="20000"/>
        </a:spcBef>
        <a:spcAft>
          <a:spcPct val="0"/>
        </a:spcAft>
        <a:buChar char="–"/>
        <a:defRPr sz="2800">
          <a:solidFill>
            <a:schemeClr val="tx1"/>
          </a:solidFill>
          <a:latin typeface="+mn-lt"/>
          <a:ea typeface="ＭＳ Ｐゴシック" charset="0"/>
        </a:defRPr>
      </a:lvl2pPr>
      <a:lvl3pPr marL="1142971" indent="-228594" algn="l" rtl="0" eaLnBrk="1" fontAlgn="base" hangingPunct="1">
        <a:spcBef>
          <a:spcPct val="20000"/>
        </a:spcBef>
        <a:spcAft>
          <a:spcPct val="0"/>
        </a:spcAft>
        <a:buChar char="•"/>
        <a:defRPr sz="2400">
          <a:solidFill>
            <a:schemeClr val="tx1"/>
          </a:solidFill>
          <a:latin typeface="+mn-lt"/>
          <a:ea typeface="ＭＳ Ｐゴシック" charset="0"/>
        </a:defRPr>
      </a:lvl3pPr>
      <a:lvl4pPr marL="1600160" indent="-228594" algn="l" rtl="0" eaLnBrk="1" fontAlgn="base" hangingPunct="1">
        <a:spcBef>
          <a:spcPct val="20000"/>
        </a:spcBef>
        <a:spcAft>
          <a:spcPct val="0"/>
        </a:spcAft>
        <a:buChar char="–"/>
        <a:defRPr sz="2000">
          <a:solidFill>
            <a:schemeClr val="tx1"/>
          </a:solidFill>
          <a:latin typeface="+mn-lt"/>
          <a:ea typeface="ＭＳ Ｐゴシック" charset="0"/>
        </a:defRPr>
      </a:lvl4pPr>
      <a:lvl5pPr marL="2057349" indent="-228594" algn="l" rtl="0" eaLnBrk="1" fontAlgn="base" hangingPunct="1">
        <a:spcBef>
          <a:spcPct val="20000"/>
        </a:spcBef>
        <a:spcAft>
          <a:spcPct val="0"/>
        </a:spcAft>
        <a:buChar char="»"/>
        <a:defRPr sz="2000">
          <a:solidFill>
            <a:schemeClr val="tx1"/>
          </a:solidFill>
          <a:latin typeface="+mn-lt"/>
          <a:ea typeface="ＭＳ Ｐゴシック"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E41DE-8854-164C-B730-F5368FC2FC6F}" type="datetimeFigureOut">
              <a:rPr lang="en-US" smtClean="0"/>
              <a:t>4/25/16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77D37-6BB2-2640-9CE8-F39E01074878}" type="slidenum">
              <a:rPr lang="en-US" smtClean="0"/>
              <a:t>‹#›</a:t>
            </a:fld>
            <a:endParaRPr lang="en-US"/>
          </a:p>
        </p:txBody>
      </p:sp>
    </p:spTree>
    <p:extLst>
      <p:ext uri="{BB962C8B-B14F-4D97-AF65-F5344CB8AC3E}">
        <p14:creationId xmlns:p14="http://schemas.microsoft.com/office/powerpoint/2010/main" val="105240135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189" rtl="0" eaLnBrk="1" latinLnBrk="0" hangingPunct="1">
        <a:spcBef>
          <a:spcPct val="0"/>
        </a:spcBef>
        <a:buNone/>
        <a:defRPr sz="4400" kern="1200">
          <a:solidFill>
            <a:schemeClr val="tx1"/>
          </a:solidFill>
          <a:latin typeface="Times New Roman"/>
          <a:ea typeface="+mj-ea"/>
          <a:cs typeface="Times New Roman"/>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4"/>
            <a:ext cx="7772400" cy="1142999"/>
          </a:xfrm>
        </p:spPr>
        <p:txBody>
          <a:bodyPr>
            <a:normAutofit fontScale="90000"/>
          </a:bodyPr>
          <a:lstStyle/>
          <a:p>
            <a:r>
              <a:rPr lang="en-US" sz="4400" dirty="0" smtClean="0">
                <a:latin typeface="Tw Cen MT"/>
              </a:rPr>
              <a:t>I-280 Corridor Study and </a:t>
            </a:r>
            <a:br>
              <a:rPr lang="en-US" sz="4400" dirty="0" smtClean="0">
                <a:latin typeface="Tw Cen MT"/>
              </a:rPr>
            </a:br>
            <a:r>
              <a:rPr lang="en-US" sz="4400" dirty="0" smtClean="0">
                <a:latin typeface="Tw Cen MT"/>
              </a:rPr>
              <a:t>I-280/Winchester Blvd Project</a:t>
            </a:r>
            <a:endParaRPr lang="en-US" sz="3100" dirty="0">
              <a:latin typeface="Tw Cen MT"/>
            </a:endParaRPr>
          </a:p>
        </p:txBody>
      </p:sp>
      <p:sp>
        <p:nvSpPr>
          <p:cNvPr id="3" name="Subtitle 2"/>
          <p:cNvSpPr>
            <a:spLocks noGrp="1"/>
          </p:cNvSpPr>
          <p:nvPr>
            <p:ph type="subTitle" idx="1"/>
          </p:nvPr>
        </p:nvSpPr>
        <p:spPr>
          <a:xfrm>
            <a:off x="1371600" y="3733800"/>
            <a:ext cx="6400800" cy="2057400"/>
          </a:xfrm>
        </p:spPr>
        <p:txBody>
          <a:bodyPr>
            <a:normAutofit/>
          </a:bodyPr>
          <a:lstStyle/>
          <a:p>
            <a:r>
              <a:rPr lang="en-US" sz="2400" dirty="0" smtClean="0">
                <a:latin typeface="Tw Cen MT" panose="020B0602020104020603"/>
              </a:rPr>
              <a:t>Winchester Neighborhood Action Coalition</a:t>
            </a:r>
          </a:p>
          <a:p>
            <a:r>
              <a:rPr lang="en-US" sz="2400" dirty="0" smtClean="0">
                <a:latin typeface="Tw Cen MT" panose="020B0602020104020603"/>
              </a:rPr>
              <a:t>April 20, 2016</a:t>
            </a:r>
            <a:endParaRPr lang="en-US" sz="2400" dirty="0">
              <a:latin typeface="Tw Cen MT" panose="020B0602020104020603"/>
            </a:endParaRPr>
          </a:p>
        </p:txBody>
      </p:sp>
      <p:cxnSp>
        <p:nvCxnSpPr>
          <p:cNvPr id="5" name="Straight Connector 4"/>
          <p:cNvCxnSpPr/>
          <p:nvPr/>
        </p:nvCxnSpPr>
        <p:spPr>
          <a:xfrm>
            <a:off x="1295400" y="3276600"/>
            <a:ext cx="65532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997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4"/>
            <a:ext cx="7772400" cy="1142999"/>
          </a:xfrm>
        </p:spPr>
        <p:txBody>
          <a:bodyPr>
            <a:normAutofit/>
          </a:bodyPr>
          <a:lstStyle/>
          <a:p>
            <a:r>
              <a:rPr lang="en-US" sz="4400" dirty="0" smtClean="0">
                <a:latin typeface="Tw Cen MT"/>
              </a:rPr>
              <a:t>I-280/Winchester Blvd Project</a:t>
            </a:r>
            <a:endParaRPr lang="en-US" sz="3100" dirty="0">
              <a:latin typeface="Tw Cen MT"/>
            </a:endParaRPr>
          </a:p>
        </p:txBody>
      </p:sp>
      <p:cxnSp>
        <p:nvCxnSpPr>
          <p:cNvPr id="5" name="Straight Connector 4"/>
          <p:cNvCxnSpPr/>
          <p:nvPr/>
        </p:nvCxnSpPr>
        <p:spPr>
          <a:xfrm>
            <a:off x="1295400" y="3276600"/>
            <a:ext cx="65532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432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11</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a:latin typeface="Tw Cen MT" panose="020B0602020104020603"/>
              </a:rPr>
              <a:t>I-280/Winchester Blvd </a:t>
            </a:r>
            <a:r>
              <a:rPr lang="en-US" sz="3000" b="1" dirty="0" smtClean="0">
                <a:latin typeface="Tw Cen MT" panose="020B0602020104020603"/>
              </a:rPr>
              <a:t>Project – </a:t>
            </a:r>
            <a:r>
              <a:rPr lang="en-US" sz="3000" b="1" dirty="0">
                <a:latin typeface="Tw Cen MT" panose="020B0602020104020603"/>
              </a:rPr>
              <a:t>Background</a:t>
            </a:r>
          </a:p>
        </p:txBody>
      </p:sp>
      <p:sp>
        <p:nvSpPr>
          <p:cNvPr id="5" name="TextBox 4"/>
          <p:cNvSpPr txBox="1"/>
          <p:nvPr/>
        </p:nvSpPr>
        <p:spPr>
          <a:xfrm>
            <a:off x="381000" y="1219202"/>
            <a:ext cx="8153400" cy="5016758"/>
          </a:xfrm>
          <a:prstGeom prst="rect">
            <a:avLst/>
          </a:prstGeom>
          <a:noFill/>
        </p:spPr>
        <p:txBody>
          <a:bodyPr wrap="square" rtlCol="0">
            <a:spAutoFit/>
          </a:bodyPr>
          <a:lstStyle/>
          <a:p>
            <a:pPr marL="457200" indent="-457200">
              <a:lnSpc>
                <a:spcPct val="150000"/>
              </a:lnSpc>
              <a:buAutoNum type="arabicPeriod"/>
            </a:pPr>
            <a:r>
              <a:rPr lang="en-US" b="1" dirty="0" smtClean="0">
                <a:latin typeface="Tw Cen MT" panose="020B0602020104020603"/>
              </a:rPr>
              <a:t>Reasons for improvement:</a:t>
            </a:r>
            <a:endParaRPr lang="en-US" b="1" dirty="0">
              <a:latin typeface="Tw Cen MT" panose="020B0602020104020603"/>
            </a:endParaRPr>
          </a:p>
          <a:p>
            <a:pPr marL="914400" lvl="1" indent="-457200">
              <a:buFont typeface="+mj-lt"/>
              <a:buAutoNum type="alphaLcPeriod"/>
            </a:pPr>
            <a:r>
              <a:rPr lang="en-US" sz="2000" dirty="0" smtClean="0">
                <a:latin typeface="Tw Cen MT" panose="020B0602020104020603"/>
              </a:rPr>
              <a:t>Lack of access into the Stevens Creek Blvd/Winchester Blvd area</a:t>
            </a:r>
          </a:p>
          <a:p>
            <a:pPr marL="914400" lvl="1" indent="-457200">
              <a:buFont typeface="+mj-lt"/>
              <a:buAutoNum type="alphaLcPeriod"/>
            </a:pPr>
            <a:r>
              <a:rPr lang="en-US" sz="2000" dirty="0" smtClean="0">
                <a:latin typeface="Tw Cen MT" panose="020B0602020104020603"/>
              </a:rPr>
              <a:t>Existing use of available roadway space and demands not matching</a:t>
            </a:r>
            <a:endParaRPr lang="en-US" sz="2000" dirty="0">
              <a:latin typeface="Tw Cen MT" panose="020B0602020104020603"/>
            </a:endParaRPr>
          </a:p>
          <a:p>
            <a:pPr marL="914400" lvl="1" indent="-457200">
              <a:buAutoNum type="alphaLcPeriod"/>
            </a:pPr>
            <a:r>
              <a:rPr lang="en-US" sz="2000" dirty="0" smtClean="0">
                <a:latin typeface="Tw Cen MT" panose="020B0602020104020603"/>
              </a:rPr>
              <a:t>Need for improved connectivity and facilities for bicyclists and </a:t>
            </a:r>
            <a:r>
              <a:rPr lang="en-US" sz="2000" dirty="0" err="1" smtClean="0">
                <a:latin typeface="Tw Cen MT" panose="020B0602020104020603"/>
              </a:rPr>
              <a:t>peds</a:t>
            </a:r>
            <a:endParaRPr lang="en-US" sz="2000" dirty="0" smtClean="0">
              <a:latin typeface="Tw Cen MT" panose="020B0602020104020603"/>
            </a:endParaRPr>
          </a:p>
          <a:p>
            <a:pPr marL="914400" lvl="1" indent="-457200">
              <a:buAutoNum type="alphaLcPeriod"/>
            </a:pPr>
            <a:r>
              <a:rPr lang="en-US" sz="2000" dirty="0" smtClean="0">
                <a:latin typeface="Tw Cen MT" panose="020B0602020104020603"/>
              </a:rPr>
              <a:t>New land uses being planned for the area</a:t>
            </a:r>
            <a:endParaRPr lang="en-US" sz="2000" dirty="0">
              <a:latin typeface="Tw Cen MT" panose="020B0602020104020603"/>
            </a:endParaRPr>
          </a:p>
          <a:p>
            <a:pPr marL="457200" indent="-457200">
              <a:lnSpc>
                <a:spcPct val="150000"/>
              </a:lnSpc>
              <a:buAutoNum type="arabicPeriod"/>
            </a:pPr>
            <a:r>
              <a:rPr lang="en-US" b="1" dirty="0">
                <a:latin typeface="Tw Cen MT" panose="020B0602020104020603"/>
              </a:rPr>
              <a:t>Funding Sources:</a:t>
            </a:r>
          </a:p>
          <a:p>
            <a:pPr marL="914400" lvl="1" indent="-457200">
              <a:buFont typeface="+mj-lt"/>
              <a:buAutoNum type="alphaLcPeriod"/>
            </a:pPr>
            <a:r>
              <a:rPr lang="en-US" sz="2000" dirty="0">
                <a:latin typeface="Tw Cen MT" panose="020B0602020104020603"/>
              </a:rPr>
              <a:t>City of San Jose</a:t>
            </a:r>
          </a:p>
          <a:p>
            <a:pPr marL="914400" lvl="1" indent="-457200">
              <a:buFont typeface="+mj-lt"/>
              <a:buAutoNum type="alphaLcPeriod"/>
            </a:pPr>
            <a:r>
              <a:rPr lang="en-US" sz="2000" dirty="0">
                <a:latin typeface="Tw Cen MT" panose="020B0602020104020603"/>
              </a:rPr>
              <a:t>Metropolitan Transportation Commission</a:t>
            </a:r>
          </a:p>
          <a:p>
            <a:pPr marL="914400" lvl="1" indent="-457200">
              <a:buFont typeface="+mj-lt"/>
              <a:buAutoNum type="alphaLcPeriod"/>
            </a:pPr>
            <a:r>
              <a:rPr lang="en-US" sz="2000" dirty="0">
                <a:latin typeface="Tw Cen MT" panose="020B0602020104020603"/>
              </a:rPr>
              <a:t>VTA</a:t>
            </a:r>
          </a:p>
          <a:p>
            <a:pPr marL="457200" indent="-457200">
              <a:lnSpc>
                <a:spcPct val="150000"/>
              </a:lnSpc>
              <a:buAutoNum type="arabicPeriod"/>
            </a:pPr>
            <a:r>
              <a:rPr lang="en-US" b="1" dirty="0">
                <a:latin typeface="Tw Cen MT" panose="020B0602020104020603"/>
              </a:rPr>
              <a:t>Revisit area with a clean slate.</a:t>
            </a:r>
          </a:p>
          <a:p>
            <a:pPr marL="914400" lvl="1" indent="-457200">
              <a:buFont typeface="+mj-lt"/>
              <a:buAutoNum type="alphaLcPeriod"/>
            </a:pPr>
            <a:r>
              <a:rPr lang="en-US" dirty="0" smtClean="0">
                <a:latin typeface="Tw Cen MT" panose="020B0602020104020603"/>
              </a:rPr>
              <a:t>Identify area for study/improvement</a:t>
            </a:r>
          </a:p>
          <a:p>
            <a:pPr marL="914400" lvl="1" indent="-457200">
              <a:buFont typeface="+mj-lt"/>
              <a:buAutoNum type="alphaLcPeriod"/>
            </a:pPr>
            <a:r>
              <a:rPr lang="en-US" dirty="0" smtClean="0">
                <a:latin typeface="Tw Cen MT" panose="020B0602020104020603"/>
              </a:rPr>
              <a:t>Identify how area can be improved</a:t>
            </a:r>
            <a:endParaRPr lang="en-US" dirty="0">
              <a:latin typeface="Tw Cen MT" panose="020B0602020104020603"/>
            </a:endParaRPr>
          </a:p>
          <a:p>
            <a:pPr marL="914400" lvl="1" indent="-457200">
              <a:buFont typeface="+mj-lt"/>
              <a:buAutoNum type="alphaLcPeriod"/>
            </a:pPr>
            <a:r>
              <a:rPr lang="en-US" dirty="0">
                <a:latin typeface="Tw Cen MT" panose="020B0602020104020603"/>
              </a:rPr>
              <a:t>Collaborate with community and </a:t>
            </a:r>
            <a:r>
              <a:rPr lang="en-US" dirty="0" smtClean="0">
                <a:latin typeface="Tw Cen MT" panose="020B0602020104020603"/>
              </a:rPr>
              <a:t>stakeholders</a:t>
            </a:r>
            <a:endParaRPr lang="en-US" dirty="0">
              <a:latin typeface="Tw Cen MT" panose="020B0602020104020603"/>
            </a:endParaRPr>
          </a:p>
        </p:txBody>
      </p:sp>
    </p:spTree>
    <p:extLst>
      <p:ext uri="{BB962C8B-B14F-4D97-AF65-F5344CB8AC3E}">
        <p14:creationId xmlns:p14="http://schemas.microsoft.com/office/powerpoint/2010/main" val="28917623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12</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a:latin typeface="Tw Cen MT" panose="020B0602020104020603"/>
              </a:rPr>
              <a:t>I-280/Winchester Blvd – Background</a:t>
            </a:r>
          </a:p>
        </p:txBody>
      </p:sp>
      <p:sp>
        <p:nvSpPr>
          <p:cNvPr id="5" name="TextBox 4"/>
          <p:cNvSpPr txBox="1"/>
          <p:nvPr/>
        </p:nvSpPr>
        <p:spPr>
          <a:xfrm>
            <a:off x="381000" y="1219203"/>
            <a:ext cx="8229600" cy="507831"/>
          </a:xfrm>
          <a:prstGeom prst="rect">
            <a:avLst/>
          </a:prstGeom>
          <a:noFill/>
        </p:spPr>
        <p:txBody>
          <a:bodyPr wrap="square" rtlCol="0">
            <a:spAutoFit/>
          </a:bodyPr>
          <a:lstStyle/>
          <a:p>
            <a:pPr>
              <a:lnSpc>
                <a:spcPct val="150000"/>
              </a:lnSpc>
            </a:pPr>
            <a:r>
              <a:rPr lang="en-US" b="1" dirty="0">
                <a:latin typeface="Tw Cen MT" panose="020B0602020104020603"/>
              </a:rPr>
              <a:t>Previously studied:  Hook Ramp Alternative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57402"/>
            <a:ext cx="9144000" cy="4288403"/>
          </a:xfrm>
          <a:prstGeom prst="rect">
            <a:avLst/>
          </a:prstGeom>
        </p:spPr>
      </p:pic>
    </p:spTree>
    <p:extLst>
      <p:ext uri="{BB962C8B-B14F-4D97-AF65-F5344CB8AC3E}">
        <p14:creationId xmlns:p14="http://schemas.microsoft.com/office/powerpoint/2010/main" val="31038575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13</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a:latin typeface="Tw Cen MT" panose="020B0602020104020603"/>
              </a:rPr>
              <a:t>I-280/Winchester Blvd – Background</a:t>
            </a:r>
          </a:p>
        </p:txBody>
      </p:sp>
      <p:sp>
        <p:nvSpPr>
          <p:cNvPr id="5" name="TextBox 4"/>
          <p:cNvSpPr txBox="1"/>
          <p:nvPr/>
        </p:nvSpPr>
        <p:spPr>
          <a:xfrm>
            <a:off x="381000" y="1219203"/>
            <a:ext cx="8229600" cy="507831"/>
          </a:xfrm>
          <a:prstGeom prst="rect">
            <a:avLst/>
          </a:prstGeom>
          <a:noFill/>
        </p:spPr>
        <p:txBody>
          <a:bodyPr wrap="square" rtlCol="0">
            <a:spAutoFit/>
          </a:bodyPr>
          <a:lstStyle/>
          <a:p>
            <a:pPr>
              <a:lnSpc>
                <a:spcPct val="150000"/>
              </a:lnSpc>
            </a:pPr>
            <a:r>
              <a:rPr lang="en-US" b="1" dirty="0">
                <a:latin typeface="Tw Cen MT" panose="020B0602020104020603"/>
              </a:rPr>
              <a:t>Previously studied:  5-Legged Intersection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66431"/>
            <a:ext cx="9144000" cy="4318612"/>
          </a:xfrm>
          <a:prstGeom prst="rect">
            <a:avLst/>
          </a:prstGeom>
        </p:spPr>
      </p:pic>
    </p:spTree>
    <p:extLst>
      <p:ext uri="{BB962C8B-B14F-4D97-AF65-F5344CB8AC3E}">
        <p14:creationId xmlns:p14="http://schemas.microsoft.com/office/powerpoint/2010/main" val="26229265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14</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a:latin typeface="Tw Cen MT" panose="020B0602020104020603"/>
              </a:rPr>
              <a:t>I-280/Winchester Blvd – Traffic Flow</a:t>
            </a:r>
          </a:p>
        </p:txBody>
      </p:sp>
      <p:sp>
        <p:nvSpPr>
          <p:cNvPr id="5" name="TextBox 4"/>
          <p:cNvSpPr txBox="1"/>
          <p:nvPr/>
        </p:nvSpPr>
        <p:spPr>
          <a:xfrm>
            <a:off x="381000" y="1219200"/>
            <a:ext cx="8153400" cy="923330"/>
          </a:xfrm>
          <a:prstGeom prst="rect">
            <a:avLst/>
          </a:prstGeom>
          <a:noFill/>
        </p:spPr>
        <p:txBody>
          <a:bodyPr wrap="square" rtlCol="0">
            <a:spAutoFit/>
          </a:bodyPr>
          <a:lstStyle/>
          <a:p>
            <a:pPr>
              <a:lnSpc>
                <a:spcPct val="150000"/>
              </a:lnSpc>
            </a:pPr>
            <a:r>
              <a:rPr lang="en-US" b="1" dirty="0">
                <a:latin typeface="Tw Cen MT" panose="020B0602020104020603"/>
              </a:rPr>
              <a:t>[what we are trying to accomplish with project – maybe we show traffic flow diagrams from </a:t>
            </a:r>
            <a:r>
              <a:rPr lang="en-US" b="1" dirty="0" err="1">
                <a:latin typeface="Tw Cen MT" panose="020B0602020104020603"/>
              </a:rPr>
              <a:t>MTCo</a:t>
            </a:r>
            <a:r>
              <a:rPr lang="en-US" b="1" dirty="0">
                <a:latin typeface="Tw Cen MT" panose="020B0602020104020603"/>
              </a:rPr>
              <a:t> here?]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19200"/>
            <a:ext cx="9144000" cy="5279816"/>
          </a:xfrm>
          <a:prstGeom prst="rect">
            <a:avLst/>
          </a:prstGeom>
        </p:spPr>
      </p:pic>
    </p:spTree>
    <p:extLst>
      <p:ext uri="{BB962C8B-B14F-4D97-AF65-F5344CB8AC3E}">
        <p14:creationId xmlns:p14="http://schemas.microsoft.com/office/powerpoint/2010/main" val="179441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42" y="381000"/>
            <a:ext cx="7958851" cy="571500"/>
          </a:xfrm>
        </p:spPr>
        <p:txBody>
          <a:bodyPr>
            <a:normAutofit/>
          </a:bodyPr>
          <a:lstStyle/>
          <a:p>
            <a:r>
              <a:rPr lang="en-US" dirty="0" smtClean="0">
                <a:latin typeface="Tw Cen MT" panose="020B0602020104020603" pitchFamily="34" charset="0"/>
              </a:rPr>
              <a:t>I-280 Winchester Blvd – Work Plan/Timeline</a:t>
            </a:r>
            <a:endParaRPr lang="en-US"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50BB68A5-2CC6-364B-A3F1-D0ACFFFF5718}" type="slidenum">
              <a:rPr lang="en-US" smtClean="0">
                <a:solidFill>
                  <a:srgbClr val="000000"/>
                </a:solidFill>
              </a:rPr>
              <a:pPr>
                <a:defRPr/>
              </a:pPr>
              <a:t>15</a:t>
            </a:fld>
            <a:endParaRPr lang="en-US" dirty="0">
              <a:solidFill>
                <a:srgbClr val="000000"/>
              </a:solidFill>
            </a:endParaRPr>
          </a:p>
        </p:txBody>
      </p:sp>
      <p:sp>
        <p:nvSpPr>
          <p:cNvPr id="5" name="Rectangle 4"/>
          <p:cNvSpPr/>
          <p:nvPr/>
        </p:nvSpPr>
        <p:spPr bwMode="auto">
          <a:xfrm>
            <a:off x="243741" y="2700220"/>
            <a:ext cx="941027" cy="1178270"/>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788" dirty="0">
              <a:solidFill>
                <a:srgbClr val="000000"/>
              </a:solidFill>
            </a:endParaRPr>
          </a:p>
          <a:p>
            <a:pPr algn="ctr" fontAlgn="base">
              <a:spcBef>
                <a:spcPct val="0"/>
              </a:spcBef>
              <a:spcAft>
                <a:spcPct val="0"/>
              </a:spcAft>
            </a:pPr>
            <a:r>
              <a:rPr lang="en-US" sz="2000" dirty="0">
                <a:solidFill>
                  <a:schemeClr val="bg1"/>
                </a:solidFill>
              </a:rPr>
              <a:t>Initiate Project</a:t>
            </a:r>
          </a:p>
          <a:p>
            <a:pPr algn="ctr" fontAlgn="base">
              <a:spcBef>
                <a:spcPct val="0"/>
              </a:spcBef>
              <a:spcAft>
                <a:spcPct val="0"/>
              </a:spcAft>
            </a:pPr>
            <a:endParaRPr lang="en-US" dirty="0">
              <a:solidFill>
                <a:srgbClr val="000000"/>
              </a:solidFill>
            </a:endParaRPr>
          </a:p>
        </p:txBody>
      </p:sp>
      <p:sp>
        <p:nvSpPr>
          <p:cNvPr id="6" name="Rectangle 5"/>
          <p:cNvSpPr/>
          <p:nvPr/>
        </p:nvSpPr>
        <p:spPr bwMode="auto">
          <a:xfrm>
            <a:off x="2906414" y="2716857"/>
            <a:ext cx="1118649" cy="1144649"/>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0" rIns="68580" bIns="91440" numCol="1" rtlCol="0" anchor="ctr" anchorCtr="0" compatLnSpc="1">
            <a:prstTxWarp prst="textNoShape">
              <a:avLst/>
            </a:prstTxWarp>
          </a:bodyPr>
          <a:lstStyle/>
          <a:p>
            <a:pPr algn="ctr">
              <a:spcBef>
                <a:spcPts val="450"/>
              </a:spcBef>
            </a:pPr>
            <a:endParaRPr lang="en-US" sz="825" b="1" dirty="0"/>
          </a:p>
          <a:p>
            <a:pPr algn="ctr">
              <a:spcBef>
                <a:spcPts val="450"/>
              </a:spcBef>
            </a:pPr>
            <a:r>
              <a:rPr lang="en-US" sz="1400" b="1" dirty="0">
                <a:solidFill>
                  <a:schemeClr val="bg1"/>
                </a:solidFill>
                <a:latin typeface="Tw Cen MT" panose="020B0602020104020603" pitchFamily="34" charset="0"/>
              </a:rPr>
              <a:t>Community </a:t>
            </a:r>
            <a:r>
              <a:rPr lang="en-US" sz="1400" b="1" dirty="0" smtClean="0">
                <a:solidFill>
                  <a:schemeClr val="bg1"/>
                </a:solidFill>
                <a:latin typeface="Tw Cen MT" panose="020B0602020104020603" pitchFamily="34" charset="0"/>
              </a:rPr>
              <a:t>Input</a:t>
            </a:r>
            <a:endParaRPr lang="en-US" sz="1400" b="1" dirty="0">
              <a:solidFill>
                <a:schemeClr val="bg1"/>
              </a:solidFill>
              <a:latin typeface="Tw Cen MT" panose="020B0602020104020603" pitchFamily="34" charset="0"/>
            </a:endParaRPr>
          </a:p>
          <a:p>
            <a:pPr algn="ctr" fontAlgn="base">
              <a:spcBef>
                <a:spcPct val="0"/>
              </a:spcBef>
              <a:spcAft>
                <a:spcPct val="0"/>
              </a:spcAft>
            </a:pPr>
            <a:endParaRPr lang="en-US" sz="450" dirty="0"/>
          </a:p>
        </p:txBody>
      </p:sp>
      <p:sp>
        <p:nvSpPr>
          <p:cNvPr id="7" name="Rectangle 6"/>
          <p:cNvSpPr/>
          <p:nvPr/>
        </p:nvSpPr>
        <p:spPr bwMode="auto">
          <a:xfrm>
            <a:off x="1348041" y="2683234"/>
            <a:ext cx="1392926" cy="1178270"/>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900" dirty="0"/>
          </a:p>
          <a:p>
            <a:pPr algn="ctr" fontAlgn="base">
              <a:spcBef>
                <a:spcPct val="0"/>
              </a:spcBef>
              <a:spcAft>
                <a:spcPct val="0"/>
              </a:spcAft>
            </a:pPr>
            <a:r>
              <a:rPr lang="en-US" sz="1400" dirty="0">
                <a:latin typeface="Tw Cen MT" panose="020B0602020104020603" pitchFamily="34" charset="0"/>
              </a:rPr>
              <a:t>Data Collection</a:t>
            </a:r>
          </a:p>
          <a:p>
            <a:pPr algn="ctr" fontAlgn="base">
              <a:spcBef>
                <a:spcPct val="0"/>
              </a:spcBef>
              <a:spcAft>
                <a:spcPct val="0"/>
              </a:spcAft>
            </a:pPr>
            <a:r>
              <a:rPr lang="en-US" sz="1400" dirty="0">
                <a:latin typeface="Tw Cen MT" panose="020B0602020104020603" pitchFamily="34" charset="0"/>
              </a:rPr>
              <a:t>Assessment of  Existing Issues</a:t>
            </a:r>
          </a:p>
        </p:txBody>
      </p:sp>
      <p:sp>
        <p:nvSpPr>
          <p:cNvPr id="9" name="Pentagon 8"/>
          <p:cNvSpPr>
            <a:spLocks/>
          </p:cNvSpPr>
          <p:nvPr/>
        </p:nvSpPr>
        <p:spPr bwMode="auto">
          <a:xfrm>
            <a:off x="6715460" y="2706045"/>
            <a:ext cx="1699000" cy="1145783"/>
          </a:xfrm>
          <a:prstGeom prst="homePlate">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1400" dirty="0" smtClean="0">
              <a:latin typeface="Tw Cen MT" panose="020B0602020104020603" pitchFamily="34" charset="0"/>
            </a:endParaRPr>
          </a:p>
          <a:p>
            <a:pPr algn="ctr" fontAlgn="base">
              <a:spcBef>
                <a:spcPct val="0"/>
              </a:spcBef>
              <a:spcAft>
                <a:spcPct val="0"/>
              </a:spcAft>
            </a:pPr>
            <a:endParaRPr lang="en-US" sz="1400" dirty="0">
              <a:latin typeface="Tw Cen MT" panose="020B0602020104020603" pitchFamily="34" charset="0"/>
            </a:endParaRPr>
          </a:p>
          <a:p>
            <a:pPr algn="ctr" fontAlgn="base">
              <a:spcBef>
                <a:spcPct val="0"/>
              </a:spcBef>
              <a:spcAft>
                <a:spcPct val="0"/>
              </a:spcAft>
            </a:pPr>
            <a:r>
              <a:rPr lang="en-US" sz="1400" dirty="0" smtClean="0">
                <a:latin typeface="Tw Cen MT" panose="020B0602020104020603" pitchFamily="34" charset="0"/>
              </a:rPr>
              <a:t>Final Report</a:t>
            </a:r>
            <a:endParaRPr lang="en-US" sz="1400" dirty="0">
              <a:latin typeface="Tw Cen MT" panose="020B0602020104020603" pitchFamily="34" charset="0"/>
            </a:endParaRPr>
          </a:p>
          <a:p>
            <a:pPr algn="ctr" fontAlgn="base">
              <a:spcBef>
                <a:spcPct val="0"/>
              </a:spcBef>
              <a:spcAft>
                <a:spcPct val="0"/>
              </a:spcAft>
            </a:pPr>
            <a:endParaRPr lang="en-US" dirty="0"/>
          </a:p>
        </p:txBody>
      </p:sp>
      <p:sp>
        <p:nvSpPr>
          <p:cNvPr id="31" name="Pentagon 30"/>
          <p:cNvSpPr>
            <a:spLocks/>
          </p:cNvSpPr>
          <p:nvPr/>
        </p:nvSpPr>
        <p:spPr bwMode="auto">
          <a:xfrm>
            <a:off x="1208335" y="4837473"/>
            <a:ext cx="1306267" cy="969010"/>
          </a:xfrm>
          <a:prstGeom prst="homePlate">
            <a:avLst/>
          </a:prstGeom>
          <a:solidFill>
            <a:schemeClr val="accent1">
              <a:lumMod val="20000"/>
              <a:lumOff val="80000"/>
            </a:schemeClr>
          </a:solidFill>
          <a:ln w="9525" cap="flat" cmpd="sng" algn="ctr">
            <a:solidFill>
              <a:srgbClr val="4F81BD"/>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200" dirty="0">
                <a:solidFill>
                  <a:srgbClr val="000000"/>
                </a:solidFill>
                <a:latin typeface="Tw Cen MT" panose="020B0602020104020603" pitchFamily="34" charset="0"/>
              </a:rPr>
              <a:t>Identify Funding for </a:t>
            </a:r>
            <a:r>
              <a:rPr lang="en-US" sz="1200" dirty="0" smtClean="0">
                <a:solidFill>
                  <a:srgbClr val="000000"/>
                </a:solidFill>
                <a:latin typeface="Tw Cen MT" panose="020B0602020104020603" pitchFamily="34" charset="0"/>
              </a:rPr>
              <a:t>Project Development Phases</a:t>
            </a:r>
            <a:endParaRPr lang="en-US" sz="1200" dirty="0">
              <a:solidFill>
                <a:srgbClr val="000000"/>
              </a:solidFill>
              <a:latin typeface="Tw Cen MT" panose="020B0602020104020603" pitchFamily="34" charset="0"/>
            </a:endParaRPr>
          </a:p>
        </p:txBody>
      </p:sp>
      <p:sp>
        <p:nvSpPr>
          <p:cNvPr id="37" name="TextBox 36"/>
          <p:cNvSpPr txBox="1"/>
          <p:nvPr/>
        </p:nvSpPr>
        <p:spPr>
          <a:xfrm>
            <a:off x="576678" y="4837472"/>
            <a:ext cx="490123" cy="984885"/>
          </a:xfrm>
          <a:prstGeom prst="rect">
            <a:avLst/>
          </a:prstGeom>
          <a:solidFill>
            <a:schemeClr val="accent1">
              <a:lumMod val="20000"/>
              <a:lumOff val="80000"/>
            </a:schemeClr>
          </a:solidFill>
          <a:ln>
            <a:solidFill>
              <a:schemeClr val="tx1"/>
            </a:solidFill>
          </a:ln>
        </p:spPr>
        <p:txBody>
          <a:bodyPr wrap="square" tIns="274320" rtlCol="0">
            <a:spAutoFit/>
          </a:bodyPr>
          <a:lstStyle/>
          <a:p>
            <a:pPr algn="ctr" fontAlgn="base">
              <a:spcBef>
                <a:spcPct val="0"/>
              </a:spcBef>
              <a:spcAft>
                <a:spcPct val="0"/>
              </a:spcAft>
            </a:pPr>
            <a:r>
              <a:rPr lang="en-US" sz="1100" dirty="0">
                <a:solidFill>
                  <a:srgbClr val="000000"/>
                </a:solidFill>
                <a:latin typeface="Tw Cen MT" panose="020B0602020104020603" pitchFamily="34" charset="0"/>
              </a:rPr>
              <a:t>Next Steps</a:t>
            </a:r>
          </a:p>
          <a:p>
            <a:pPr algn="ctr" fontAlgn="base">
              <a:spcBef>
                <a:spcPct val="0"/>
              </a:spcBef>
              <a:spcAft>
                <a:spcPct val="0"/>
              </a:spcAft>
            </a:pPr>
            <a:endParaRPr lang="en-US" sz="1050" dirty="0">
              <a:solidFill>
                <a:srgbClr val="000000"/>
              </a:solidFill>
            </a:endParaRPr>
          </a:p>
          <a:p>
            <a:pPr algn="ctr" fontAlgn="base">
              <a:spcBef>
                <a:spcPct val="0"/>
              </a:spcBef>
              <a:spcAft>
                <a:spcPct val="0"/>
              </a:spcAft>
            </a:pPr>
            <a:r>
              <a:rPr lang="en-US" sz="1050" dirty="0">
                <a:solidFill>
                  <a:srgbClr val="000000"/>
                </a:solidFill>
              </a:rPr>
              <a:t>  </a:t>
            </a:r>
          </a:p>
        </p:txBody>
      </p:sp>
      <p:sp>
        <p:nvSpPr>
          <p:cNvPr id="38" name="TextBox 37"/>
          <p:cNvSpPr txBox="1"/>
          <p:nvPr/>
        </p:nvSpPr>
        <p:spPr>
          <a:xfrm>
            <a:off x="6732324" y="2180674"/>
            <a:ext cx="1183337" cy="461665"/>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Tw Cen MT" panose="020B0602020104020603" pitchFamily="34" charset="0"/>
              </a:rPr>
              <a:t>Complete Study</a:t>
            </a:r>
          </a:p>
          <a:p>
            <a:pPr algn="ctr" fontAlgn="base">
              <a:spcBef>
                <a:spcPct val="0"/>
              </a:spcBef>
              <a:spcAft>
                <a:spcPct val="0"/>
              </a:spcAft>
            </a:pPr>
            <a:r>
              <a:rPr lang="en-US" sz="1200" dirty="0">
                <a:solidFill>
                  <a:srgbClr val="000000"/>
                </a:solidFill>
                <a:latin typeface="Tw Cen MT" panose="020B0602020104020603" pitchFamily="34" charset="0"/>
              </a:rPr>
              <a:t>Spring 2017</a:t>
            </a:r>
          </a:p>
        </p:txBody>
      </p:sp>
      <p:sp>
        <p:nvSpPr>
          <p:cNvPr id="39" name="TextBox 38"/>
          <p:cNvSpPr txBox="1"/>
          <p:nvPr/>
        </p:nvSpPr>
        <p:spPr>
          <a:xfrm>
            <a:off x="243363" y="2365340"/>
            <a:ext cx="843629" cy="276999"/>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Tw Cen MT" panose="020B0602020104020603" pitchFamily="34" charset="0"/>
              </a:rPr>
              <a:t>May 2016</a:t>
            </a:r>
          </a:p>
        </p:txBody>
      </p:sp>
      <p:sp>
        <p:nvSpPr>
          <p:cNvPr id="40" name="TextBox 39"/>
          <p:cNvSpPr txBox="1"/>
          <p:nvPr/>
        </p:nvSpPr>
        <p:spPr>
          <a:xfrm>
            <a:off x="1592600" y="2376881"/>
            <a:ext cx="843629" cy="276999"/>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Tw Cen MT" panose="020B0602020104020603" pitchFamily="34" charset="0"/>
              </a:rPr>
              <a:t>May 2016</a:t>
            </a:r>
          </a:p>
        </p:txBody>
      </p:sp>
      <p:sp>
        <p:nvSpPr>
          <p:cNvPr id="41" name="TextBox 40"/>
          <p:cNvSpPr txBox="1"/>
          <p:nvPr/>
        </p:nvSpPr>
        <p:spPr>
          <a:xfrm>
            <a:off x="3022497" y="2365340"/>
            <a:ext cx="837089" cy="276999"/>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Tw Cen MT" panose="020B0602020104020603" pitchFamily="34" charset="0"/>
              </a:rPr>
              <a:t>June 2016</a:t>
            </a:r>
          </a:p>
        </p:txBody>
      </p:sp>
      <p:sp>
        <p:nvSpPr>
          <p:cNvPr id="42" name="TextBox 41"/>
          <p:cNvSpPr txBox="1"/>
          <p:nvPr/>
        </p:nvSpPr>
        <p:spPr>
          <a:xfrm>
            <a:off x="4040570" y="2235016"/>
            <a:ext cx="1374222" cy="461665"/>
          </a:xfrm>
          <a:prstGeom prst="rect">
            <a:avLst/>
          </a:prstGeom>
          <a:noFill/>
        </p:spPr>
        <p:txBody>
          <a:bodyPr wrap="none" rtlCol="0">
            <a:spAutoFit/>
          </a:bodyPr>
          <a:lstStyle/>
          <a:p>
            <a:pPr algn="ctr"/>
            <a:r>
              <a:rPr lang="en-US" sz="1200" dirty="0">
                <a:solidFill>
                  <a:srgbClr val="000000"/>
                </a:solidFill>
                <a:latin typeface="Tw Cen MT" panose="020B0602020104020603" pitchFamily="34" charset="0"/>
              </a:rPr>
              <a:t>June 2016 </a:t>
            </a:r>
            <a:r>
              <a:rPr lang="en-US" sz="1200" dirty="0" smtClean="0">
                <a:solidFill>
                  <a:srgbClr val="000000"/>
                </a:solidFill>
                <a:latin typeface="Tw Cen MT" panose="020B0602020104020603" pitchFamily="34" charset="0"/>
              </a:rPr>
              <a:t>through </a:t>
            </a:r>
            <a:endParaRPr lang="en-US" sz="1200" dirty="0">
              <a:solidFill>
                <a:srgbClr val="000000"/>
              </a:solidFill>
              <a:latin typeface="Tw Cen MT" panose="020B0602020104020603" pitchFamily="34" charset="0"/>
            </a:endParaRPr>
          </a:p>
          <a:p>
            <a:pPr algn="ctr"/>
            <a:r>
              <a:rPr lang="en-US" sz="1200" dirty="0">
                <a:solidFill>
                  <a:srgbClr val="000000"/>
                </a:solidFill>
                <a:latin typeface="Tw Cen MT" panose="020B0602020104020603" pitchFamily="34" charset="0"/>
              </a:rPr>
              <a:t>August 2016</a:t>
            </a:r>
          </a:p>
        </p:txBody>
      </p:sp>
      <p:sp>
        <p:nvSpPr>
          <p:cNvPr id="24" name="Rectangle 23"/>
          <p:cNvSpPr/>
          <p:nvPr/>
        </p:nvSpPr>
        <p:spPr bwMode="auto">
          <a:xfrm>
            <a:off x="4139994" y="2709597"/>
            <a:ext cx="1176443" cy="1144649"/>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0" rIns="68580" bIns="91440" numCol="1" rtlCol="0" anchor="ctr" anchorCtr="0" compatLnSpc="1">
            <a:prstTxWarp prst="textNoShape">
              <a:avLst/>
            </a:prstTxWarp>
          </a:bodyPr>
          <a:lstStyle/>
          <a:p>
            <a:pPr algn="ctr">
              <a:spcBef>
                <a:spcPts val="450"/>
              </a:spcBef>
            </a:pPr>
            <a:endParaRPr lang="en-US" sz="825" b="1" dirty="0"/>
          </a:p>
          <a:p>
            <a:pPr algn="ctr">
              <a:spcBef>
                <a:spcPts val="450"/>
              </a:spcBef>
            </a:pPr>
            <a:r>
              <a:rPr lang="en-US" sz="1400" b="1" dirty="0">
                <a:latin typeface="Tw Cen MT" panose="020B0602020104020603" pitchFamily="34" charset="0"/>
              </a:rPr>
              <a:t>Alternatives Development</a:t>
            </a:r>
          </a:p>
          <a:p>
            <a:pPr algn="ctr" fontAlgn="base">
              <a:spcBef>
                <a:spcPct val="0"/>
              </a:spcBef>
              <a:spcAft>
                <a:spcPct val="0"/>
              </a:spcAft>
            </a:pPr>
            <a:endParaRPr lang="en-US" sz="450" dirty="0"/>
          </a:p>
        </p:txBody>
      </p:sp>
      <p:sp>
        <p:nvSpPr>
          <p:cNvPr id="26" name="Rectangle 25"/>
          <p:cNvSpPr/>
          <p:nvPr/>
        </p:nvSpPr>
        <p:spPr bwMode="auto">
          <a:xfrm>
            <a:off x="5414792" y="2716856"/>
            <a:ext cx="1134198" cy="1144649"/>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0" rIns="68580" bIns="91440" numCol="1" rtlCol="0" anchor="ctr" anchorCtr="0" compatLnSpc="1">
            <a:prstTxWarp prst="textNoShape">
              <a:avLst/>
            </a:prstTxWarp>
          </a:bodyPr>
          <a:lstStyle/>
          <a:p>
            <a:pPr algn="ctr">
              <a:spcBef>
                <a:spcPts val="450"/>
              </a:spcBef>
            </a:pPr>
            <a:endParaRPr lang="en-US" sz="825" b="1" dirty="0"/>
          </a:p>
          <a:p>
            <a:pPr algn="ctr">
              <a:spcBef>
                <a:spcPts val="450"/>
              </a:spcBef>
            </a:pPr>
            <a:r>
              <a:rPr lang="en-US" sz="1400" b="1" dirty="0" smtClean="0">
                <a:solidFill>
                  <a:schemeClr val="bg1"/>
                </a:solidFill>
                <a:latin typeface="Tw Cen MT" panose="020B0602020104020603" pitchFamily="34" charset="0"/>
              </a:rPr>
              <a:t>Review Alternatives with Community</a:t>
            </a:r>
            <a:endParaRPr lang="en-US" sz="1400" b="1" dirty="0">
              <a:solidFill>
                <a:schemeClr val="bg1"/>
              </a:solidFill>
              <a:latin typeface="Tw Cen MT" panose="020B0602020104020603" pitchFamily="34" charset="0"/>
            </a:endParaRPr>
          </a:p>
          <a:p>
            <a:pPr algn="ctr" fontAlgn="base">
              <a:spcBef>
                <a:spcPct val="0"/>
              </a:spcBef>
              <a:spcAft>
                <a:spcPct val="0"/>
              </a:spcAft>
            </a:pPr>
            <a:endParaRPr lang="en-US" sz="450" dirty="0">
              <a:solidFill>
                <a:schemeClr val="bg1"/>
              </a:solidFill>
            </a:endParaRPr>
          </a:p>
        </p:txBody>
      </p:sp>
      <p:sp>
        <p:nvSpPr>
          <p:cNvPr id="29" name="TextBox 28"/>
          <p:cNvSpPr txBox="1"/>
          <p:nvPr/>
        </p:nvSpPr>
        <p:spPr>
          <a:xfrm>
            <a:off x="5435635" y="2345634"/>
            <a:ext cx="974947" cy="276999"/>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Tw Cen MT" panose="020B0602020104020603" pitchFamily="34" charset="0"/>
              </a:rPr>
              <a:t>August 2016</a:t>
            </a:r>
          </a:p>
        </p:txBody>
      </p:sp>
      <p:sp>
        <p:nvSpPr>
          <p:cNvPr id="18" name="Rectangle 17"/>
          <p:cNvSpPr/>
          <p:nvPr/>
        </p:nvSpPr>
        <p:spPr bwMode="auto">
          <a:xfrm>
            <a:off x="268399" y="2711265"/>
            <a:ext cx="941027" cy="1178270"/>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788" dirty="0"/>
          </a:p>
          <a:p>
            <a:pPr algn="ctr" fontAlgn="base">
              <a:spcBef>
                <a:spcPct val="0"/>
              </a:spcBef>
              <a:spcAft>
                <a:spcPct val="0"/>
              </a:spcAft>
            </a:pPr>
            <a:r>
              <a:rPr lang="en-US" sz="1600" dirty="0">
                <a:latin typeface="Tw Cen MT" panose="020B0602020104020603" pitchFamily="34" charset="0"/>
              </a:rPr>
              <a:t>Initiate Project</a:t>
            </a:r>
          </a:p>
          <a:p>
            <a:pPr algn="ctr" fontAlgn="base">
              <a:spcBef>
                <a:spcPct val="0"/>
              </a:spcBef>
              <a:spcAft>
                <a:spcPct val="0"/>
              </a:spcAft>
            </a:pPr>
            <a:endParaRPr lang="en-US" dirty="0"/>
          </a:p>
        </p:txBody>
      </p:sp>
    </p:spTree>
    <p:extLst>
      <p:ext uri="{BB962C8B-B14F-4D97-AF65-F5344CB8AC3E}">
        <p14:creationId xmlns:p14="http://schemas.microsoft.com/office/powerpoint/2010/main" val="2244325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16</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a:latin typeface="Tw Cen MT" panose="020B0602020104020603"/>
              </a:rPr>
              <a:t>I-280/Winchester Blvd – Next Steps</a:t>
            </a:r>
          </a:p>
        </p:txBody>
      </p:sp>
      <p:sp>
        <p:nvSpPr>
          <p:cNvPr id="5" name="TextBox 4"/>
          <p:cNvSpPr txBox="1"/>
          <p:nvPr/>
        </p:nvSpPr>
        <p:spPr>
          <a:xfrm>
            <a:off x="762000" y="1219202"/>
            <a:ext cx="8153400" cy="2248821"/>
          </a:xfrm>
          <a:prstGeom prst="rect">
            <a:avLst/>
          </a:prstGeom>
          <a:noFill/>
        </p:spPr>
        <p:txBody>
          <a:bodyPr wrap="square" rtlCol="0">
            <a:spAutoFit/>
          </a:bodyPr>
          <a:lstStyle/>
          <a:p>
            <a:pPr marL="457200" indent="-457200">
              <a:lnSpc>
                <a:spcPct val="150000"/>
              </a:lnSpc>
              <a:buFont typeface="+mj-lt"/>
              <a:buAutoNum type="arabicPeriod"/>
            </a:pPr>
            <a:r>
              <a:rPr lang="en-US" b="1" dirty="0" smtClean="0">
                <a:latin typeface="Tw Cen MT" panose="020B0602020104020603"/>
              </a:rPr>
              <a:t>Finalizing contract with consultant team</a:t>
            </a:r>
          </a:p>
          <a:p>
            <a:pPr marL="457200" indent="-457200">
              <a:lnSpc>
                <a:spcPct val="150000"/>
              </a:lnSpc>
              <a:buFont typeface="+mj-lt"/>
              <a:buAutoNum type="arabicPeriod"/>
            </a:pPr>
            <a:r>
              <a:rPr lang="en-US" b="1" dirty="0" smtClean="0">
                <a:latin typeface="Tw Cen MT" panose="020B0602020104020603"/>
              </a:rPr>
              <a:t>Initiate </a:t>
            </a:r>
            <a:r>
              <a:rPr lang="en-US" b="1" dirty="0">
                <a:latin typeface="Tw Cen MT" panose="020B0602020104020603"/>
              </a:rPr>
              <a:t>data collection and assessment of existing </a:t>
            </a:r>
            <a:r>
              <a:rPr lang="en-US" b="1" dirty="0" smtClean="0">
                <a:latin typeface="Tw Cen MT" panose="020B0602020104020603"/>
              </a:rPr>
              <a:t>conditions/issues</a:t>
            </a:r>
            <a:endParaRPr lang="en-US" b="1" dirty="0">
              <a:latin typeface="Tw Cen MT" panose="020B0602020104020603"/>
            </a:endParaRPr>
          </a:p>
          <a:p>
            <a:pPr marL="457200" indent="-457200">
              <a:lnSpc>
                <a:spcPct val="150000"/>
              </a:lnSpc>
              <a:buAutoNum type="arabicPeriod"/>
            </a:pPr>
            <a:r>
              <a:rPr lang="en-US" b="1" dirty="0" smtClean="0">
                <a:latin typeface="Tw Cen MT" panose="020B0602020104020603"/>
              </a:rPr>
              <a:t>Schedule </a:t>
            </a:r>
            <a:r>
              <a:rPr lang="en-US" b="1" dirty="0">
                <a:latin typeface="Tw Cen MT" panose="020B0602020104020603"/>
              </a:rPr>
              <a:t>meetings for </a:t>
            </a:r>
            <a:r>
              <a:rPr lang="en-US" b="1" dirty="0" smtClean="0">
                <a:latin typeface="Tw Cen MT" panose="020B0602020104020603"/>
              </a:rPr>
              <a:t>community input</a:t>
            </a:r>
            <a:endParaRPr lang="en-US" b="1" dirty="0">
              <a:latin typeface="Tw Cen MT" panose="020B0602020104020603"/>
            </a:endParaRPr>
          </a:p>
        </p:txBody>
      </p:sp>
    </p:spTree>
    <p:extLst>
      <p:ext uri="{BB962C8B-B14F-4D97-AF65-F5344CB8AC3E}">
        <p14:creationId xmlns:p14="http://schemas.microsoft.com/office/powerpoint/2010/main" val="36364599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4"/>
            <a:ext cx="7772400" cy="1142999"/>
          </a:xfrm>
        </p:spPr>
        <p:txBody>
          <a:bodyPr>
            <a:normAutofit/>
          </a:bodyPr>
          <a:lstStyle/>
          <a:p>
            <a:r>
              <a:rPr lang="en-US" sz="4400" dirty="0" smtClean="0">
                <a:latin typeface="Tw Cen MT"/>
              </a:rPr>
              <a:t>Thank you</a:t>
            </a:r>
            <a:endParaRPr lang="en-US" sz="3100" dirty="0">
              <a:latin typeface="Tw Cen MT"/>
            </a:endParaRPr>
          </a:p>
        </p:txBody>
      </p:sp>
      <p:cxnSp>
        <p:nvCxnSpPr>
          <p:cNvPr id="5" name="Straight Connector 4"/>
          <p:cNvCxnSpPr/>
          <p:nvPr/>
        </p:nvCxnSpPr>
        <p:spPr>
          <a:xfrm>
            <a:off x="1295400" y="3276600"/>
            <a:ext cx="65532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Subtitle 2"/>
          <p:cNvSpPr>
            <a:spLocks noGrp="1"/>
          </p:cNvSpPr>
          <p:nvPr>
            <p:ph type="subTitle" idx="1"/>
          </p:nvPr>
        </p:nvSpPr>
        <p:spPr>
          <a:xfrm>
            <a:off x="1371600" y="3733800"/>
            <a:ext cx="6400800" cy="2057400"/>
          </a:xfrm>
        </p:spPr>
        <p:txBody>
          <a:bodyPr>
            <a:normAutofit/>
          </a:bodyPr>
          <a:lstStyle/>
          <a:p>
            <a:pPr algn="l"/>
            <a:r>
              <a:rPr lang="en-US" sz="2400" dirty="0" smtClean="0">
                <a:latin typeface="Tw Cen MT" panose="020B0602020104020603"/>
              </a:rPr>
              <a:t>Casey Emoto</a:t>
            </a:r>
          </a:p>
          <a:p>
            <a:pPr algn="l"/>
            <a:r>
              <a:rPr lang="en-US" sz="2400" dirty="0" smtClean="0">
                <a:latin typeface="Tw Cen MT" panose="020B0602020104020603"/>
              </a:rPr>
              <a:t>casey.emoto@vta.org</a:t>
            </a:r>
            <a:endParaRPr lang="en-US" sz="2400" dirty="0">
              <a:latin typeface="Tw Cen MT" panose="020B0602020104020603"/>
            </a:endParaRPr>
          </a:p>
        </p:txBody>
      </p:sp>
    </p:spTree>
    <p:extLst>
      <p:ext uri="{BB962C8B-B14F-4D97-AF65-F5344CB8AC3E}">
        <p14:creationId xmlns:p14="http://schemas.microsoft.com/office/powerpoint/2010/main" val="2816575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2</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smtClean="0">
                <a:latin typeface="Tw Cen MT" panose="020B0602020104020603"/>
                <a:ea typeface="+mn-ea"/>
                <a:cs typeface="+mn-cs"/>
              </a:rPr>
              <a:t>Outline of Presentation</a:t>
            </a:r>
            <a:endParaRPr lang="en-US" sz="3000" b="1" dirty="0">
              <a:latin typeface="Tw Cen MT" panose="020B0602020104020603"/>
              <a:ea typeface="+mn-ea"/>
              <a:cs typeface="+mn-cs"/>
            </a:endParaRPr>
          </a:p>
        </p:txBody>
      </p:sp>
      <p:sp>
        <p:nvSpPr>
          <p:cNvPr id="5" name="TextBox 4"/>
          <p:cNvSpPr txBox="1"/>
          <p:nvPr/>
        </p:nvSpPr>
        <p:spPr>
          <a:xfrm>
            <a:off x="381000" y="1219200"/>
            <a:ext cx="8153400" cy="2616101"/>
          </a:xfrm>
          <a:prstGeom prst="rect">
            <a:avLst/>
          </a:prstGeom>
          <a:noFill/>
        </p:spPr>
        <p:txBody>
          <a:bodyPr wrap="square" rtlCol="0">
            <a:spAutoFit/>
          </a:bodyPr>
          <a:lstStyle/>
          <a:p>
            <a:pPr marL="457200" indent="-457200">
              <a:lnSpc>
                <a:spcPct val="150000"/>
              </a:lnSpc>
              <a:buAutoNum type="arabicPeriod"/>
            </a:pPr>
            <a:r>
              <a:rPr lang="en-US" b="1" dirty="0" smtClean="0">
                <a:latin typeface="Tw Cen MT" panose="020B0602020104020603"/>
              </a:rPr>
              <a:t>Introductions</a:t>
            </a:r>
            <a:endParaRPr lang="en-US" sz="2000" dirty="0" smtClean="0">
              <a:latin typeface="Tw Cen MT" panose="020B0602020104020603"/>
            </a:endParaRPr>
          </a:p>
          <a:p>
            <a:pPr marL="457200" indent="-457200">
              <a:lnSpc>
                <a:spcPct val="150000"/>
              </a:lnSpc>
              <a:buAutoNum type="arabicPeriod"/>
            </a:pPr>
            <a:r>
              <a:rPr lang="en-US" b="1" dirty="0" smtClean="0">
                <a:latin typeface="Tw Cen MT" panose="020B0602020104020603"/>
              </a:rPr>
              <a:t>I-280 Corridor Study</a:t>
            </a:r>
          </a:p>
          <a:p>
            <a:pPr marL="457200" indent="-457200">
              <a:lnSpc>
                <a:spcPct val="150000"/>
              </a:lnSpc>
              <a:buAutoNum type="arabicPeriod"/>
            </a:pPr>
            <a:r>
              <a:rPr lang="en-US" b="1" dirty="0" smtClean="0">
                <a:latin typeface="Tw Cen MT" panose="020B0602020104020603"/>
              </a:rPr>
              <a:t>I-280/Winchester Blvd Project</a:t>
            </a:r>
          </a:p>
          <a:p>
            <a:pPr marL="457200" indent="-457200">
              <a:lnSpc>
                <a:spcPct val="150000"/>
              </a:lnSpc>
              <a:buAutoNum type="arabicPeriod"/>
            </a:pPr>
            <a:r>
              <a:rPr lang="en-US" b="1" dirty="0" smtClean="0">
                <a:latin typeface="Tw Cen MT" panose="020B0602020104020603"/>
              </a:rPr>
              <a:t>Input</a:t>
            </a:r>
          </a:p>
          <a:p>
            <a:pPr lvl="1"/>
            <a:endParaRPr lang="en-US" sz="2000" dirty="0" smtClean="0">
              <a:latin typeface="Tw Cen MT" panose="020B0602020104020603"/>
            </a:endParaRPr>
          </a:p>
        </p:txBody>
      </p:sp>
    </p:spTree>
    <p:extLst>
      <p:ext uri="{BB962C8B-B14F-4D97-AF65-F5344CB8AC3E}">
        <p14:creationId xmlns:p14="http://schemas.microsoft.com/office/powerpoint/2010/main" val="313575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3</a:t>
            </a:fld>
            <a:endParaRPr lang="en-US" dirty="0"/>
          </a:p>
        </p:txBody>
      </p:sp>
      <p:sp>
        <p:nvSpPr>
          <p:cNvPr id="4" name="Text Box 5"/>
          <p:cNvSpPr txBox="1">
            <a:spLocks noChangeArrowheads="1"/>
          </p:cNvSpPr>
          <p:nvPr/>
        </p:nvSpPr>
        <p:spPr bwMode="auto">
          <a:xfrm>
            <a:off x="381000" y="304800"/>
            <a:ext cx="8305800" cy="553998"/>
          </a:xfrm>
          <a:prstGeom prst="rect">
            <a:avLst/>
          </a:prstGeom>
          <a:noFill/>
          <a:ln w="9525">
            <a:noFill/>
            <a:miter lim="800000"/>
            <a:headEnd/>
            <a:tailEnd/>
          </a:ln>
        </p:spPr>
        <p:txBody>
          <a:bodyPr wrap="square">
            <a:spAutoFit/>
          </a:bodyPr>
          <a:lstStyle/>
          <a:p>
            <a:pPr>
              <a:spcBef>
                <a:spcPct val="50000"/>
              </a:spcBef>
              <a:defRPr/>
            </a:pPr>
            <a:r>
              <a:rPr lang="en-US" sz="3000" b="1" dirty="0" smtClean="0">
                <a:latin typeface="Tw Cen MT" panose="020B0602020104020603"/>
                <a:ea typeface="+mn-ea"/>
                <a:cs typeface="+mn-cs"/>
              </a:rPr>
              <a:t>Questions to us about I-280 from WNAC</a:t>
            </a:r>
            <a:endParaRPr lang="en-US" sz="3000" b="1" dirty="0">
              <a:latin typeface="Tw Cen MT" panose="020B0602020104020603"/>
              <a:ea typeface="+mn-ea"/>
              <a:cs typeface="+mn-cs"/>
            </a:endParaRPr>
          </a:p>
        </p:txBody>
      </p:sp>
      <p:sp>
        <p:nvSpPr>
          <p:cNvPr id="5" name="TextBox 4"/>
          <p:cNvSpPr txBox="1"/>
          <p:nvPr/>
        </p:nvSpPr>
        <p:spPr>
          <a:xfrm>
            <a:off x="381000" y="1219200"/>
            <a:ext cx="8153400" cy="5324535"/>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latin typeface="Tw Cen MT" panose="020B0602020104020603"/>
              </a:rPr>
              <a:t>What has taken place with regards to the 280 exit from 280 N to Winchester?</a:t>
            </a:r>
            <a:endParaRPr lang="en-US" sz="2000" dirty="0" smtClean="0">
              <a:latin typeface="Tw Cen MT" panose="020B0602020104020603"/>
            </a:endParaRPr>
          </a:p>
          <a:p>
            <a:pPr marL="457200" indent="-457200">
              <a:buFont typeface="Arial" panose="020B0604020202020204" pitchFamily="34" charset="0"/>
              <a:buChar char="•"/>
            </a:pPr>
            <a:r>
              <a:rPr lang="en-US" sz="2000" b="1" dirty="0" smtClean="0">
                <a:latin typeface="Tw Cen MT" panose="020B0602020104020603"/>
              </a:rPr>
              <a:t>What costs have been estimated to date?</a:t>
            </a:r>
          </a:p>
          <a:p>
            <a:pPr marL="457200" indent="-457200">
              <a:buFont typeface="Arial" panose="020B0604020202020204" pitchFamily="34" charset="0"/>
              <a:buChar char="•"/>
            </a:pPr>
            <a:r>
              <a:rPr lang="en-US" sz="2000" b="1" dirty="0" smtClean="0">
                <a:latin typeface="Tw Cen MT" panose="020B0602020104020603"/>
              </a:rPr>
              <a:t>What is the time frame?</a:t>
            </a:r>
          </a:p>
          <a:p>
            <a:pPr marL="457200" indent="-457200">
              <a:buFont typeface="Arial" panose="020B0604020202020204" pitchFamily="34" charset="0"/>
              <a:buChar char="•"/>
            </a:pPr>
            <a:r>
              <a:rPr lang="en-US" sz="2000" b="1" dirty="0" smtClean="0">
                <a:latin typeface="Tw Cen MT" panose="020B0602020104020603"/>
              </a:rPr>
              <a:t>What planning has been done?</a:t>
            </a:r>
          </a:p>
          <a:p>
            <a:pPr marL="457200" indent="-457200">
              <a:buFont typeface="Arial" panose="020B0604020202020204" pitchFamily="34" charset="0"/>
              <a:buChar char="•"/>
            </a:pPr>
            <a:r>
              <a:rPr lang="en-US" sz="2000" b="1" dirty="0" smtClean="0">
                <a:latin typeface="Tw Cen MT" panose="020B0602020104020603"/>
              </a:rPr>
              <a:t>What public engagement has happened?</a:t>
            </a:r>
          </a:p>
          <a:p>
            <a:pPr marL="457200" indent="-457200">
              <a:buFont typeface="Arial" panose="020B0604020202020204" pitchFamily="34" charset="0"/>
              <a:buChar char="•"/>
            </a:pPr>
            <a:r>
              <a:rPr lang="en-US" sz="2000" b="1" dirty="0" smtClean="0">
                <a:latin typeface="Tw Cen MT" panose="020B0602020104020603"/>
              </a:rPr>
              <a:t>What benefits to the City are expected?</a:t>
            </a:r>
          </a:p>
          <a:p>
            <a:pPr marL="457200" indent="-457200">
              <a:buFont typeface="Arial" panose="020B0604020202020204" pitchFamily="34" charset="0"/>
              <a:buChar char="•"/>
            </a:pPr>
            <a:r>
              <a:rPr lang="en-US" sz="2000" b="1" dirty="0" smtClean="0">
                <a:latin typeface="Tw Cen MT" panose="020B0602020104020603"/>
              </a:rPr>
              <a:t>What traffic flow is expected with the ramp (e.g., How many cars per hour are expected? How many cars per hour maximum can it handle? </a:t>
            </a:r>
            <a:r>
              <a:rPr lang="en-US" sz="2000" b="1" dirty="0">
                <a:latin typeface="Tw Cen MT" panose="020B0602020104020603"/>
              </a:rPr>
              <a:t>e</a:t>
            </a:r>
            <a:r>
              <a:rPr lang="en-US" sz="2000" b="1" dirty="0" smtClean="0">
                <a:latin typeface="Tw Cen MT" panose="020B0602020104020603"/>
              </a:rPr>
              <a:t>tc.)?</a:t>
            </a:r>
          </a:p>
          <a:p>
            <a:pPr marL="457200" indent="-457200">
              <a:buFont typeface="Arial" panose="020B0604020202020204" pitchFamily="34" charset="0"/>
              <a:buChar char="•"/>
            </a:pPr>
            <a:r>
              <a:rPr lang="en-US" sz="2000" b="1" dirty="0" smtClean="0">
                <a:latin typeface="Tw Cen MT" panose="020B0602020104020603"/>
              </a:rPr>
              <a:t>Where will funding come from?</a:t>
            </a:r>
          </a:p>
          <a:p>
            <a:pPr marL="457200" indent="-457200">
              <a:buFont typeface="Arial" panose="020B0604020202020204" pitchFamily="34" charset="0"/>
              <a:buChar char="•"/>
            </a:pPr>
            <a:r>
              <a:rPr lang="en-US" sz="2000" b="1" dirty="0" smtClean="0">
                <a:latin typeface="Tw Cen MT" panose="020B0602020104020603"/>
              </a:rPr>
              <a:t>Who leads this effort?</a:t>
            </a:r>
          </a:p>
          <a:p>
            <a:pPr marL="457200" indent="-457200">
              <a:buFont typeface="Arial" panose="020B0604020202020204" pitchFamily="34" charset="0"/>
              <a:buChar char="•"/>
            </a:pPr>
            <a:r>
              <a:rPr lang="en-US" sz="2000" b="1" dirty="0" smtClean="0">
                <a:latin typeface="Tw Cen MT" panose="020B0602020104020603"/>
              </a:rPr>
              <a:t>What would the expected start date be?</a:t>
            </a:r>
          </a:p>
          <a:p>
            <a:pPr marL="457200" indent="-457200">
              <a:buFont typeface="Arial" panose="020B0604020202020204" pitchFamily="34" charset="0"/>
              <a:buChar char="•"/>
            </a:pPr>
            <a:r>
              <a:rPr lang="en-US" sz="2000" b="1" dirty="0" smtClean="0">
                <a:latin typeface="Tw Cen MT" panose="020B0602020104020603"/>
              </a:rPr>
              <a:t>Captured fees from development that can be applied in certain areas.  Who makes the decisions on how they get used? (Voluntary Contributions)</a:t>
            </a:r>
          </a:p>
          <a:p>
            <a:pPr lvl="1"/>
            <a:endParaRPr lang="en-US" sz="2000" dirty="0" smtClean="0">
              <a:latin typeface="Tw Cen MT" panose="020B0602020104020603"/>
            </a:endParaRPr>
          </a:p>
        </p:txBody>
      </p:sp>
    </p:spTree>
    <p:extLst>
      <p:ext uri="{BB962C8B-B14F-4D97-AF65-F5344CB8AC3E}">
        <p14:creationId xmlns:p14="http://schemas.microsoft.com/office/powerpoint/2010/main" val="16385316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4"/>
            <a:ext cx="7772400" cy="1142999"/>
          </a:xfrm>
        </p:spPr>
        <p:txBody>
          <a:bodyPr>
            <a:normAutofit/>
          </a:bodyPr>
          <a:lstStyle/>
          <a:p>
            <a:r>
              <a:rPr lang="en-US" sz="4400" dirty="0" smtClean="0">
                <a:latin typeface="Tw Cen MT"/>
              </a:rPr>
              <a:t>I-280 Corridor Study</a:t>
            </a:r>
            <a:endParaRPr lang="en-US" sz="3100" dirty="0">
              <a:latin typeface="Tw Cen MT"/>
            </a:endParaRPr>
          </a:p>
        </p:txBody>
      </p:sp>
      <p:cxnSp>
        <p:nvCxnSpPr>
          <p:cNvPr id="5" name="Straight Connector 4"/>
          <p:cNvCxnSpPr/>
          <p:nvPr/>
        </p:nvCxnSpPr>
        <p:spPr>
          <a:xfrm>
            <a:off x="1295400" y="3276600"/>
            <a:ext cx="65532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297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5</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smtClean="0">
                <a:latin typeface="Tw Cen MT" panose="020B0602020104020603"/>
                <a:ea typeface="+mn-ea"/>
                <a:cs typeface="+mn-cs"/>
              </a:rPr>
              <a:t>I-280 Corridor Study - Background</a:t>
            </a:r>
            <a:endParaRPr lang="en-US" sz="3000" b="1" dirty="0">
              <a:latin typeface="Tw Cen MT" panose="020B0602020104020603"/>
              <a:ea typeface="+mn-ea"/>
              <a:cs typeface="+mn-cs"/>
            </a:endParaRPr>
          </a:p>
        </p:txBody>
      </p:sp>
      <p:sp>
        <p:nvSpPr>
          <p:cNvPr id="5" name="TextBox 4"/>
          <p:cNvSpPr txBox="1"/>
          <p:nvPr/>
        </p:nvSpPr>
        <p:spPr>
          <a:xfrm>
            <a:off x="381000" y="1219200"/>
            <a:ext cx="8153400" cy="4462760"/>
          </a:xfrm>
          <a:prstGeom prst="rect">
            <a:avLst/>
          </a:prstGeom>
          <a:noFill/>
        </p:spPr>
        <p:txBody>
          <a:bodyPr wrap="square" rtlCol="0">
            <a:spAutoFit/>
          </a:bodyPr>
          <a:lstStyle/>
          <a:p>
            <a:pPr marL="457200" indent="-457200">
              <a:lnSpc>
                <a:spcPct val="150000"/>
              </a:lnSpc>
              <a:buAutoNum type="arabicPeriod"/>
            </a:pPr>
            <a:r>
              <a:rPr lang="en-US" b="1" dirty="0" smtClean="0">
                <a:latin typeface="Tw Cen MT" panose="020B0602020104020603"/>
              </a:rPr>
              <a:t>Study of highway corridor – history of other studies</a:t>
            </a:r>
          </a:p>
          <a:p>
            <a:pPr marL="457200" indent="-457200">
              <a:lnSpc>
                <a:spcPct val="150000"/>
              </a:lnSpc>
              <a:buAutoNum type="arabicPeriod"/>
            </a:pPr>
            <a:r>
              <a:rPr lang="en-US" b="1" dirty="0" smtClean="0">
                <a:latin typeface="Tw Cen MT" panose="020B0602020104020603"/>
              </a:rPr>
              <a:t>I-280 from US 101 in San Jose to San Mateo County Line</a:t>
            </a:r>
          </a:p>
          <a:p>
            <a:pPr marL="914400" lvl="1" indent="-457200">
              <a:buFont typeface="+mj-lt"/>
              <a:buAutoNum type="alphaLcPeriod"/>
            </a:pPr>
            <a:r>
              <a:rPr lang="en-US" sz="2000" dirty="0" smtClean="0">
                <a:latin typeface="Tw Cen MT" panose="020B0602020104020603"/>
              </a:rPr>
              <a:t>High level assessment of what can be improved</a:t>
            </a:r>
          </a:p>
          <a:p>
            <a:pPr marL="914400" lvl="1" indent="-457200">
              <a:buFont typeface="+mj-lt"/>
              <a:buAutoNum type="alphaLcPeriod"/>
            </a:pPr>
            <a:r>
              <a:rPr lang="en-US" sz="2000" dirty="0" smtClean="0">
                <a:latin typeface="Tw Cen MT" panose="020B0602020104020603"/>
              </a:rPr>
              <a:t>Identification of improvement options</a:t>
            </a:r>
          </a:p>
          <a:p>
            <a:pPr marL="914400" lvl="1" indent="-457200">
              <a:buFont typeface="+mj-lt"/>
              <a:buAutoNum type="alphaLcPeriod"/>
            </a:pPr>
            <a:r>
              <a:rPr lang="en-US" sz="2000" dirty="0" smtClean="0">
                <a:latin typeface="Tw Cen MT" panose="020B0602020104020603"/>
              </a:rPr>
              <a:t>Look at all modes; take input from other ongoing studies</a:t>
            </a:r>
          </a:p>
          <a:p>
            <a:pPr marL="914400" lvl="1" indent="-457200">
              <a:buFont typeface="+mj-lt"/>
              <a:buAutoNum type="alphaLcPeriod"/>
            </a:pPr>
            <a:r>
              <a:rPr lang="en-US" sz="2000" dirty="0" smtClean="0">
                <a:latin typeface="Tw Cen MT" panose="020B0602020104020603"/>
              </a:rPr>
              <a:t>Involves local cities/towns, County, Caltrans and other public agencies</a:t>
            </a:r>
          </a:p>
          <a:p>
            <a:pPr marL="914400" lvl="1" indent="-457200">
              <a:buFont typeface="+mj-lt"/>
              <a:buAutoNum type="alphaLcPeriod"/>
            </a:pPr>
            <a:r>
              <a:rPr lang="en-US" sz="2000" dirty="0" smtClean="0">
                <a:latin typeface="Tw Cen MT" panose="020B0602020104020603"/>
              </a:rPr>
              <a:t>Sketch concepts; this is work prior to project specific work</a:t>
            </a:r>
            <a:endParaRPr lang="en-US" sz="2000" dirty="0">
              <a:latin typeface="Tw Cen MT" panose="020B0602020104020603"/>
            </a:endParaRPr>
          </a:p>
          <a:p>
            <a:pPr marL="457200" indent="-457200">
              <a:lnSpc>
                <a:spcPct val="150000"/>
              </a:lnSpc>
              <a:buAutoNum type="arabicPeriod"/>
            </a:pPr>
            <a:r>
              <a:rPr lang="en-US" b="1" dirty="0" smtClean="0">
                <a:latin typeface="Tw Cen MT" panose="020B0602020104020603"/>
              </a:rPr>
              <a:t>I-680 Corridor Study as a recent example</a:t>
            </a:r>
          </a:p>
          <a:p>
            <a:pPr marL="914400" lvl="1" indent="-457200">
              <a:buFont typeface="+mj-lt"/>
              <a:buAutoNum type="alphaLcPeriod"/>
            </a:pPr>
            <a:r>
              <a:rPr lang="en-US" sz="2000" dirty="0" smtClean="0">
                <a:latin typeface="Tw Cen MT" panose="020B0602020104020603"/>
              </a:rPr>
              <a:t>Study of I-680 in Milpitas and San Jose</a:t>
            </a:r>
            <a:endParaRPr lang="en-US" sz="2000" dirty="0">
              <a:latin typeface="Tw Cen MT" panose="020B0602020104020603"/>
            </a:endParaRPr>
          </a:p>
          <a:p>
            <a:pPr marL="914400" lvl="1" indent="-457200">
              <a:buFont typeface="+mj-lt"/>
              <a:buAutoNum type="alphaLcPeriod"/>
            </a:pPr>
            <a:r>
              <a:rPr lang="en-US" sz="2000" dirty="0" smtClean="0">
                <a:latin typeface="Tw Cen MT" panose="020B0602020104020603"/>
              </a:rPr>
              <a:t>Crowdsourcing application: </a:t>
            </a:r>
            <a:endParaRPr lang="en-US" sz="2000" dirty="0">
              <a:latin typeface="Tw Cen MT" panose="020B0602020104020603"/>
            </a:endParaRPr>
          </a:p>
          <a:p>
            <a:pPr marL="457200" indent="-457200">
              <a:lnSpc>
                <a:spcPct val="150000"/>
              </a:lnSpc>
              <a:buAutoNum type="arabicPeriod"/>
            </a:pPr>
            <a:r>
              <a:rPr lang="en-US" b="1" dirty="0" smtClean="0">
                <a:latin typeface="Tw Cen MT" panose="020B0602020104020603"/>
              </a:rPr>
              <a:t>Countywide transportation planning process</a:t>
            </a:r>
          </a:p>
        </p:txBody>
      </p:sp>
    </p:spTree>
    <p:extLst>
      <p:ext uri="{BB962C8B-B14F-4D97-AF65-F5344CB8AC3E}">
        <p14:creationId xmlns:p14="http://schemas.microsoft.com/office/powerpoint/2010/main" val="3731214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27" y="164403"/>
            <a:ext cx="7924800" cy="762000"/>
          </a:xfrm>
        </p:spPr>
        <p:txBody>
          <a:bodyPr/>
          <a:lstStyle/>
          <a:p>
            <a:r>
              <a:rPr lang="en-US" dirty="0" smtClean="0">
                <a:latin typeface="Tw Cen MT" panose="020B0602020104020603" pitchFamily="34" charset="0"/>
              </a:rPr>
              <a:t>I-280 Corridor Study – Part of Larger Process</a:t>
            </a:r>
            <a:endParaRPr lang="en-US"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50BB68A5-2CC6-364B-A3F1-D0ACFFFF5718}" type="slidenum">
              <a:rPr lang="en-US" smtClean="0"/>
              <a:pPr>
                <a:defRPr/>
              </a:pPr>
              <a:t>6</a:t>
            </a:fld>
            <a:endParaRPr lang="en-US" dirty="0"/>
          </a:p>
        </p:txBody>
      </p:sp>
      <p:sp>
        <p:nvSpPr>
          <p:cNvPr id="5" name="Rectangle 4"/>
          <p:cNvSpPr/>
          <p:nvPr/>
        </p:nvSpPr>
        <p:spPr bwMode="auto">
          <a:xfrm>
            <a:off x="7279437" y="1618328"/>
            <a:ext cx="1303934" cy="2955761"/>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w Cen MT" panose="020B0602020104020603" pitchFamily="34" charset="0"/>
              </a:rPr>
              <a:t>Coordination with</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w Cen MT" panose="020B0602020104020603" pitchFamily="34" charset="0"/>
              </a:rPr>
              <a:t>Other Projects</a:t>
            </a:r>
            <a:endParaRPr lang="en-US" sz="1600" b="1" dirty="0">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614066" y="4227445"/>
            <a:ext cx="4648200"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solidFill>
                  <a:schemeClr val="bg1"/>
                </a:solidFill>
                <a:effectLst/>
                <a:latin typeface="Tw Cen MT" panose="020B0602020104020603" pitchFamily="34" charset="0"/>
              </a:rPr>
              <a:t>Corridor Studies</a:t>
            </a: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7" name="Rectangle 6"/>
          <p:cNvSpPr/>
          <p:nvPr/>
        </p:nvSpPr>
        <p:spPr bwMode="auto">
          <a:xfrm>
            <a:off x="5482430" y="1618329"/>
            <a:ext cx="1576843" cy="294679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w Cen MT" panose="020B0602020104020603" pitchFamily="34" charset="0"/>
              </a:rPr>
              <a:t>Local Agency Land</a:t>
            </a:r>
            <a:r>
              <a:rPr kumimoji="0" lang="en-US" sz="1600" b="1" i="0" u="none" strike="noStrike" cap="none" normalizeH="0" dirty="0" smtClean="0">
                <a:ln>
                  <a:noFill/>
                </a:ln>
                <a:solidFill>
                  <a:schemeClr val="tx1"/>
                </a:solidFill>
                <a:effectLst/>
                <a:latin typeface="Tw Cen MT" panose="020B0602020104020603" pitchFamily="34" charset="0"/>
              </a:rPr>
              <a:t> Use Planning,  Development and Implementation</a:t>
            </a:r>
            <a:endParaRPr kumimoji="0" lang="en-US" sz="1600" b="1" i="0" u="none" strike="noStrike" cap="none" normalizeH="0" baseline="0" dirty="0" smtClean="0">
              <a:ln>
                <a:noFill/>
              </a:ln>
              <a:solidFill>
                <a:schemeClr val="tx1"/>
              </a:solidFill>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p:txBody>
      </p:sp>
      <p:sp>
        <p:nvSpPr>
          <p:cNvPr id="38" name="TextBox 37"/>
          <p:cNvSpPr txBox="1"/>
          <p:nvPr/>
        </p:nvSpPr>
        <p:spPr>
          <a:xfrm>
            <a:off x="607726" y="4816111"/>
            <a:ext cx="4675904" cy="338554"/>
          </a:xfrm>
          <a:prstGeom prst="rect">
            <a:avLst/>
          </a:prstGeom>
          <a:noFill/>
        </p:spPr>
        <p:txBody>
          <a:bodyPr wrap="square" rtlCol="0">
            <a:spAutoFit/>
          </a:bodyPr>
          <a:lstStyle/>
          <a:p>
            <a:pPr algn="ctr"/>
            <a:r>
              <a:rPr lang="en-US" sz="1600" dirty="0" smtClean="0">
                <a:latin typeface="Tw Cen MT" panose="020B0602020104020603" pitchFamily="34" charset="0"/>
              </a:rPr>
              <a:t>Highway Improvements like I-280/Winchester Blvd</a:t>
            </a:r>
            <a:endParaRPr lang="en-US" sz="1600" dirty="0">
              <a:latin typeface="Tw Cen MT" panose="020B0602020104020603" pitchFamily="34" charset="0"/>
            </a:endParaRPr>
          </a:p>
        </p:txBody>
      </p:sp>
      <p:sp>
        <p:nvSpPr>
          <p:cNvPr id="24" name="Rectangle 23"/>
          <p:cNvSpPr/>
          <p:nvPr/>
        </p:nvSpPr>
        <p:spPr bwMode="auto">
          <a:xfrm>
            <a:off x="613018" y="3799895"/>
            <a:ext cx="4644782"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effectLst/>
                <a:latin typeface="Tw Cen MT" panose="020B0602020104020603" pitchFamily="34" charset="0"/>
              </a:rPr>
              <a:t>Regional</a:t>
            </a:r>
            <a:r>
              <a:rPr lang="en-US" sz="1800" b="1" dirty="0">
                <a:latin typeface="Tw Cen MT" panose="020B0602020104020603" pitchFamily="34" charset="0"/>
              </a:rPr>
              <a:t>/</a:t>
            </a:r>
            <a:r>
              <a:rPr kumimoji="0" lang="en-US" sz="1800" b="1" i="0" u="none" strike="noStrike" cap="none" normalizeH="0" dirty="0" smtClean="0">
                <a:ln>
                  <a:noFill/>
                </a:ln>
                <a:effectLst/>
                <a:latin typeface="Tw Cen MT" panose="020B0602020104020603" pitchFamily="34" charset="0"/>
              </a:rPr>
              <a:t>Countywide Transportation Plan</a:t>
            </a:r>
            <a:endParaRPr kumimoji="0" lang="en-US" sz="1800" b="1" i="0" u="none" strike="noStrike" cap="none" normalizeH="0" baseline="0" dirty="0" smtClean="0">
              <a:ln>
                <a:noFill/>
              </a:ln>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26" name="Rectangle 25"/>
          <p:cNvSpPr/>
          <p:nvPr/>
        </p:nvSpPr>
        <p:spPr bwMode="auto">
          <a:xfrm>
            <a:off x="1447800" y="3364677"/>
            <a:ext cx="3806582"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effectLst/>
                <a:latin typeface="Tw Cen MT" panose="020B0602020104020603" pitchFamily="34" charset="0"/>
              </a:rPr>
              <a:t>Alternatives Analysis</a:t>
            </a: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27" name="Rectangle 26"/>
          <p:cNvSpPr/>
          <p:nvPr/>
        </p:nvSpPr>
        <p:spPr bwMode="auto">
          <a:xfrm>
            <a:off x="1447800" y="2937127"/>
            <a:ext cx="3806582"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effectLst/>
                <a:latin typeface="Tw Cen MT" panose="020B0602020104020603" pitchFamily="34" charset="0"/>
              </a:rPr>
              <a:t>Initiate</a:t>
            </a:r>
            <a:r>
              <a:rPr kumimoji="0" lang="en-US" sz="1800" b="1" i="0" u="none" strike="noStrike" cap="none" normalizeH="0" dirty="0" smtClean="0">
                <a:ln>
                  <a:noFill/>
                </a:ln>
                <a:effectLst/>
                <a:latin typeface="Tw Cen MT" panose="020B0602020104020603" pitchFamily="34" charset="0"/>
              </a:rPr>
              <a:t> Project with Caltrans</a:t>
            </a:r>
            <a:endParaRPr kumimoji="0" lang="en-US" sz="1800" b="1" i="0" u="none" strike="noStrike" cap="none" normalizeH="0" baseline="0" dirty="0" smtClean="0">
              <a:ln>
                <a:noFill/>
              </a:ln>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29" name="Rectangle 28"/>
          <p:cNvSpPr/>
          <p:nvPr/>
        </p:nvSpPr>
        <p:spPr bwMode="auto">
          <a:xfrm>
            <a:off x="1447800" y="2498207"/>
            <a:ext cx="3806582"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effectLst/>
                <a:latin typeface="Tw Cen MT" panose="020B0602020104020603" pitchFamily="34" charset="0"/>
              </a:rPr>
              <a:t>Environmental Clearance</a:t>
            </a: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30" name="Rectangle 29"/>
          <p:cNvSpPr/>
          <p:nvPr/>
        </p:nvSpPr>
        <p:spPr bwMode="auto">
          <a:xfrm>
            <a:off x="1447800" y="2057718"/>
            <a:ext cx="3804708"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lang="en-US" sz="1800" b="1" dirty="0" smtClean="0">
                <a:latin typeface="Tw Cen MT" panose="020B0602020104020603" pitchFamily="34" charset="0"/>
              </a:rPr>
              <a:t>Final Design</a:t>
            </a:r>
            <a:endParaRPr kumimoji="0" lang="en-US" sz="1800" b="1" i="0" u="none" strike="noStrike" cap="none" normalizeH="0" baseline="0" dirty="0" smtClean="0">
              <a:ln>
                <a:noFill/>
              </a:ln>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33" name="Rectangle 32"/>
          <p:cNvSpPr/>
          <p:nvPr/>
        </p:nvSpPr>
        <p:spPr bwMode="auto">
          <a:xfrm>
            <a:off x="607726" y="1618328"/>
            <a:ext cx="4644782" cy="333256"/>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lang="en-US" sz="1800" b="1" dirty="0" smtClean="0">
                <a:latin typeface="Tw Cen MT" panose="020B0602020104020603" pitchFamily="34" charset="0"/>
              </a:rPr>
              <a:t>Construction</a:t>
            </a:r>
            <a:endParaRPr kumimoji="0" lang="en-US" sz="1800" b="1" i="0" u="none" strike="noStrike" cap="none" normalizeH="0" baseline="0" dirty="0" smtClean="0">
              <a:ln>
                <a:noFill/>
              </a:ln>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35" name="Rectangle 34"/>
          <p:cNvSpPr/>
          <p:nvPr/>
        </p:nvSpPr>
        <p:spPr bwMode="auto">
          <a:xfrm>
            <a:off x="611276" y="2053546"/>
            <a:ext cx="760324" cy="1652055"/>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w Cen MT" panose="020B0602020104020603" pitchFamily="34" charset="0"/>
              </a:rPr>
              <a:t>Project Development</a:t>
            </a:r>
          </a:p>
        </p:txBody>
      </p:sp>
    </p:spTree>
    <p:extLst>
      <p:ext uri="{BB962C8B-B14F-4D97-AF65-F5344CB8AC3E}">
        <p14:creationId xmlns:p14="http://schemas.microsoft.com/office/powerpoint/2010/main" val="2857426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27" y="164403"/>
            <a:ext cx="7924800" cy="762000"/>
          </a:xfrm>
        </p:spPr>
        <p:txBody>
          <a:bodyPr/>
          <a:lstStyle/>
          <a:p>
            <a:r>
              <a:rPr lang="en-US" dirty="0" smtClean="0">
                <a:latin typeface="Tw Cen MT" panose="020B0602020104020603" pitchFamily="34" charset="0"/>
              </a:rPr>
              <a:t>I-280 Corridor Study – Work Plan/Timeline</a:t>
            </a:r>
            <a:endParaRPr lang="en-US"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50BB68A5-2CC6-364B-A3F1-D0ACFFFF5718}" type="slidenum">
              <a:rPr lang="en-US" smtClean="0"/>
              <a:pPr>
                <a:defRPr/>
              </a:pPr>
              <a:t>7</a:t>
            </a:fld>
            <a:endParaRPr lang="en-US" dirty="0"/>
          </a:p>
        </p:txBody>
      </p:sp>
      <p:sp>
        <p:nvSpPr>
          <p:cNvPr id="5" name="Rectangle 4"/>
          <p:cNvSpPr/>
          <p:nvPr/>
        </p:nvSpPr>
        <p:spPr bwMode="auto">
          <a:xfrm>
            <a:off x="152400" y="2686343"/>
            <a:ext cx="1816807" cy="1226515"/>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w Cen MT" panose="020B0602020104020603" pitchFamily="34" charset="0"/>
              </a:rPr>
              <a:t>Begin Study</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Tw Cen MT" panose="020B0602020104020603" pitchFamily="34" charset="0"/>
              </a:rPr>
              <a:t>(Scope &amp; Schedule)</a:t>
            </a:r>
            <a:endParaRPr lang="en-US" sz="1600" b="1" dirty="0">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728413" y="2675877"/>
            <a:ext cx="1568590" cy="1254627"/>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endParaRPr kumimoji="0" lang="en-US" sz="1100" b="1" i="0" u="none" strike="noStrike" cap="none" normalizeH="0" baseline="0" dirty="0" smtClean="0">
              <a:ln>
                <a:noFill/>
              </a:ln>
              <a:solidFill>
                <a:schemeClr val="bg1"/>
              </a:solidFill>
              <a:effectLst/>
              <a:latin typeface="Times New Roman" pitchFamily="18" charset="0"/>
            </a:endParaRPr>
          </a:p>
          <a:p>
            <a:pPr marL="0" marR="0" indent="0" algn="ctr"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solidFill>
                  <a:schemeClr val="bg1"/>
                </a:solidFill>
                <a:effectLst/>
                <a:latin typeface="Tw Cen MT" panose="020B0602020104020603" pitchFamily="34" charset="0"/>
              </a:rPr>
              <a:t>Community Meetings</a:t>
            </a:r>
          </a:p>
          <a:p>
            <a:pPr marL="0" marR="0" indent="0" algn="ctr" defTabSz="914400" rtl="0" eaLnBrk="1" fontAlgn="base" latinLnBrk="0" hangingPunct="1">
              <a:lnSpc>
                <a:spcPct val="100000"/>
              </a:lnSpc>
              <a:spcBef>
                <a:spcPct val="0"/>
              </a:spcBef>
              <a:spcAft>
                <a:spcPct val="0"/>
              </a:spcAft>
              <a:buClrTx/>
              <a:buSzTx/>
              <a:buFontTx/>
              <a:buNone/>
              <a:tabLst/>
            </a:pPr>
            <a:endParaRPr lang="en-US" sz="600" dirty="0">
              <a:latin typeface="Times New Roman" pitchFamily="18" charset="0"/>
            </a:endParaRPr>
          </a:p>
        </p:txBody>
      </p:sp>
      <p:sp>
        <p:nvSpPr>
          <p:cNvPr id="7" name="Rectangle 6"/>
          <p:cNvSpPr/>
          <p:nvPr/>
        </p:nvSpPr>
        <p:spPr bwMode="auto">
          <a:xfrm>
            <a:off x="2060389" y="2664149"/>
            <a:ext cx="1576843" cy="1248709"/>
          </a:xfrm>
          <a:prstGeom prst="rect">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w Cen MT" panose="020B0602020104020603" pitchFamily="34" charset="0"/>
              </a:rPr>
              <a:t>Data Collection &amp; Initial Assessments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p:txBody>
      </p:sp>
      <p:sp>
        <p:nvSpPr>
          <p:cNvPr id="9" name="Pentagon 8"/>
          <p:cNvSpPr>
            <a:spLocks/>
          </p:cNvSpPr>
          <p:nvPr/>
        </p:nvSpPr>
        <p:spPr bwMode="auto">
          <a:xfrm>
            <a:off x="5396438" y="2675877"/>
            <a:ext cx="1847295" cy="1256847"/>
          </a:xfrm>
          <a:prstGeom prst="homePlate">
            <a:avLst/>
          </a:prstGeom>
          <a:solidFill>
            <a:srgbClr val="8CAD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kumimoji="0" lang="en-US" sz="1000" b="1" i="0" u="none" strike="noStrike" cap="none" normalizeH="0" baseline="0" dirty="0" smtClean="0">
              <a:ln>
                <a:noFill/>
              </a:ln>
              <a:solidFill>
                <a:schemeClr val="tx1"/>
              </a:solidFill>
              <a:effectLst/>
              <a:latin typeface="Times New Roman" pitchFamily="18" charset="0"/>
            </a:endParaRPr>
          </a:p>
          <a:p>
            <a:pPr algn="ctr"/>
            <a:endParaRPr kumimoji="0" lang="en-US" sz="1000" b="1" i="0" u="none" strike="noStrike" cap="none" normalizeH="0" baseline="0" dirty="0">
              <a:ln>
                <a:noFill/>
              </a:ln>
              <a:solidFill>
                <a:schemeClr val="tx1"/>
              </a:solidFill>
              <a:effectLst/>
              <a:latin typeface="Times New Roman" pitchFamily="18" charset="0"/>
            </a:endParaRPr>
          </a:p>
          <a:p>
            <a:pPr algn="ctr"/>
            <a:r>
              <a:rPr kumimoji="0" lang="en-US" sz="1600" b="1" i="0" u="none" strike="noStrike" cap="none" normalizeH="0" baseline="0" dirty="0" smtClean="0">
                <a:ln>
                  <a:noFill/>
                </a:ln>
                <a:solidFill>
                  <a:schemeClr val="tx1"/>
                </a:solidFill>
                <a:effectLst/>
                <a:latin typeface="Tw Cen MT" panose="020B0602020104020603" pitchFamily="34" charset="0"/>
              </a:rPr>
              <a:t>Final Assessments</a:t>
            </a:r>
            <a:endParaRPr kumimoji="0" lang="en-US" sz="1600" b="1" i="0" u="none" strike="noStrike" cap="none" normalizeH="0" dirty="0" smtClean="0">
              <a:ln>
                <a:noFill/>
              </a:ln>
              <a:solidFill>
                <a:schemeClr val="tx1"/>
              </a:solidFill>
              <a:effectLst/>
              <a:latin typeface="Tw Cen MT" panose="020B06020201040206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800" baseline="0" dirty="0">
              <a:latin typeface="Times New Roman" pitchFamily="18" charset="0"/>
            </a:endParaRPr>
          </a:p>
        </p:txBody>
      </p:sp>
      <p:cxnSp>
        <p:nvCxnSpPr>
          <p:cNvPr id="13" name="Straight Connector 12"/>
          <p:cNvCxnSpPr/>
          <p:nvPr/>
        </p:nvCxnSpPr>
        <p:spPr bwMode="auto">
          <a:xfrm>
            <a:off x="4512708" y="3990729"/>
            <a:ext cx="7672" cy="3406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587649" y="4311730"/>
            <a:ext cx="1843367" cy="1384995"/>
          </a:xfrm>
          <a:prstGeom prst="rect">
            <a:avLst/>
          </a:prstGeom>
          <a:noFill/>
        </p:spPr>
        <p:txBody>
          <a:bodyPr wrap="square" rtlCol="0">
            <a:spAutoFit/>
          </a:bodyPr>
          <a:lstStyle/>
          <a:p>
            <a:pPr algn="ctr"/>
            <a:r>
              <a:rPr lang="en-US" sz="1400" dirty="0" smtClean="0">
                <a:latin typeface="Tw Cen MT" panose="020B0602020104020603" pitchFamily="34" charset="0"/>
              </a:rPr>
              <a:t>Two Community Meetings</a:t>
            </a:r>
          </a:p>
          <a:p>
            <a:pPr algn="ctr"/>
            <a:r>
              <a:rPr lang="en-US" sz="1400" dirty="0">
                <a:latin typeface="Tw Cen MT" panose="020B0602020104020603" pitchFamily="34" charset="0"/>
              </a:rPr>
              <a:t>&amp;</a:t>
            </a:r>
            <a:endParaRPr lang="en-US" sz="1400" dirty="0" smtClean="0">
              <a:latin typeface="Tw Cen MT" panose="020B0602020104020603" pitchFamily="34" charset="0"/>
            </a:endParaRPr>
          </a:p>
          <a:p>
            <a:pPr algn="ctr"/>
            <a:r>
              <a:rPr lang="en-US" sz="1400" dirty="0" smtClean="0">
                <a:latin typeface="Tw Cen MT" panose="020B0602020104020603" pitchFamily="34" charset="0"/>
              </a:rPr>
              <a:t>Customized </a:t>
            </a:r>
          </a:p>
          <a:p>
            <a:pPr algn="ctr"/>
            <a:r>
              <a:rPr lang="en-US" sz="1400" dirty="0" smtClean="0">
                <a:latin typeface="Tw Cen MT" panose="020B0602020104020603" pitchFamily="34" charset="0"/>
              </a:rPr>
              <a:t>Interactive Maps </a:t>
            </a:r>
          </a:p>
          <a:p>
            <a:pPr algn="ctr"/>
            <a:r>
              <a:rPr lang="en-US" sz="1400" dirty="0">
                <a:latin typeface="Tw Cen MT" panose="020B0602020104020603" pitchFamily="34" charset="0"/>
              </a:rPr>
              <a:t>t</a:t>
            </a:r>
            <a:r>
              <a:rPr lang="en-US" sz="1400" dirty="0" smtClean="0">
                <a:latin typeface="Tw Cen MT" panose="020B0602020104020603" pitchFamily="34" charset="0"/>
              </a:rPr>
              <a:t>o Gather Input </a:t>
            </a:r>
            <a:r>
              <a:rPr lang="en-US" sz="1400" dirty="0" smtClean="0"/>
              <a:t> </a:t>
            </a:r>
            <a:endParaRPr lang="en-US" sz="1400" dirty="0"/>
          </a:p>
        </p:txBody>
      </p:sp>
      <p:sp>
        <p:nvSpPr>
          <p:cNvPr id="16" name="TextBox 15"/>
          <p:cNvSpPr txBox="1"/>
          <p:nvPr/>
        </p:nvSpPr>
        <p:spPr>
          <a:xfrm>
            <a:off x="2118032" y="4354161"/>
            <a:ext cx="1243147" cy="954107"/>
          </a:xfrm>
          <a:prstGeom prst="rect">
            <a:avLst/>
          </a:prstGeom>
          <a:noFill/>
        </p:spPr>
        <p:txBody>
          <a:bodyPr wrap="square" rtlCol="0">
            <a:spAutoFit/>
          </a:bodyPr>
          <a:lstStyle/>
          <a:p>
            <a:pPr algn="ctr"/>
            <a:r>
              <a:rPr lang="en-US" sz="1400" dirty="0" smtClean="0">
                <a:latin typeface="Tw Cen MT" panose="020B0602020104020603" pitchFamily="34" charset="0"/>
              </a:rPr>
              <a:t>Collect Data &amp; Develop Improvement Concepts </a:t>
            </a:r>
            <a:r>
              <a:rPr lang="en-US" sz="1400" dirty="0" smtClean="0"/>
              <a:t> </a:t>
            </a:r>
            <a:endParaRPr lang="en-US" sz="1400" dirty="0"/>
          </a:p>
        </p:txBody>
      </p:sp>
      <p:cxnSp>
        <p:nvCxnSpPr>
          <p:cNvPr id="23" name="Straight Connector 22"/>
          <p:cNvCxnSpPr/>
          <p:nvPr/>
        </p:nvCxnSpPr>
        <p:spPr bwMode="auto">
          <a:xfrm>
            <a:off x="2752432" y="4005078"/>
            <a:ext cx="7672" cy="3406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cxnSpLocks/>
          </p:cNvCxnSpPr>
          <p:nvPr/>
        </p:nvCxnSpPr>
        <p:spPr bwMode="auto">
          <a:xfrm>
            <a:off x="6045992" y="4018772"/>
            <a:ext cx="5632" cy="3132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5414367" y="4345759"/>
            <a:ext cx="1311942" cy="1169551"/>
          </a:xfrm>
          <a:prstGeom prst="rect">
            <a:avLst/>
          </a:prstGeom>
          <a:noFill/>
        </p:spPr>
        <p:txBody>
          <a:bodyPr wrap="square" rtlCol="0">
            <a:spAutoFit/>
          </a:bodyPr>
          <a:lstStyle/>
          <a:p>
            <a:pPr algn="ctr"/>
            <a:r>
              <a:rPr lang="en-US" sz="1400" dirty="0" smtClean="0">
                <a:latin typeface="Tw Cen MT" panose="020B0602020104020603" pitchFamily="34" charset="0"/>
              </a:rPr>
              <a:t>Input for Countywide Planning and Feedback for Other Efforts</a:t>
            </a:r>
            <a:r>
              <a:rPr lang="en-US" sz="1400" dirty="0" smtClean="0"/>
              <a:t> </a:t>
            </a:r>
            <a:endParaRPr lang="en-US" sz="1400" dirty="0"/>
          </a:p>
        </p:txBody>
      </p:sp>
      <p:sp>
        <p:nvSpPr>
          <p:cNvPr id="31" name="Pentagon 30"/>
          <p:cNvSpPr>
            <a:spLocks/>
          </p:cNvSpPr>
          <p:nvPr/>
        </p:nvSpPr>
        <p:spPr bwMode="auto">
          <a:xfrm>
            <a:off x="7563255" y="2675137"/>
            <a:ext cx="1500010" cy="1256847"/>
          </a:xfrm>
          <a:prstGeom prst="homePlate">
            <a:avLst/>
          </a:prstGeom>
          <a:solidFill>
            <a:schemeClr val="bg1"/>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latin typeface="Tw Cen MT" panose="020B0602020104020603" pitchFamily="34" charset="0"/>
              </a:rPr>
              <a:t>Develop Projects</a:t>
            </a:r>
            <a:endParaRPr lang="en-US" sz="1400" b="1" baseline="0" dirty="0">
              <a:latin typeface="Tw Cen MT" panose="020B0602020104020603" pitchFamily="34" charset="0"/>
            </a:endParaRPr>
          </a:p>
        </p:txBody>
      </p:sp>
      <p:sp>
        <p:nvSpPr>
          <p:cNvPr id="32" name="Oval 31"/>
          <p:cNvSpPr/>
          <p:nvPr/>
        </p:nvSpPr>
        <p:spPr bwMode="auto">
          <a:xfrm>
            <a:off x="7334914" y="3242484"/>
            <a:ext cx="137160" cy="137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2" idx="0"/>
          </p:cNvCxnSpPr>
          <p:nvPr/>
        </p:nvCxnSpPr>
        <p:spPr bwMode="auto">
          <a:xfrm flipV="1">
            <a:off x="7403494" y="1905000"/>
            <a:ext cx="0" cy="13374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cxnSpLocks/>
          </p:cNvCxnSpPr>
          <p:nvPr/>
        </p:nvCxnSpPr>
        <p:spPr bwMode="auto">
          <a:xfrm>
            <a:off x="8036305" y="3976049"/>
            <a:ext cx="5632" cy="3132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p:cNvSpPr txBox="1"/>
          <p:nvPr/>
        </p:nvSpPr>
        <p:spPr>
          <a:xfrm>
            <a:off x="7163348" y="4301068"/>
            <a:ext cx="1735861" cy="738664"/>
          </a:xfrm>
          <a:prstGeom prst="rect">
            <a:avLst/>
          </a:prstGeom>
          <a:noFill/>
        </p:spPr>
        <p:txBody>
          <a:bodyPr wrap="none" rtlCol="0">
            <a:spAutoFit/>
          </a:bodyPr>
          <a:lstStyle/>
          <a:p>
            <a:pPr algn="ctr"/>
            <a:r>
              <a:rPr lang="en-US" sz="1400" dirty="0" smtClean="0">
                <a:latin typeface="Tw Cen MT" panose="020B0602020104020603" pitchFamily="34" charset="0"/>
              </a:rPr>
              <a:t>What Happens Next?</a:t>
            </a:r>
          </a:p>
          <a:p>
            <a:pPr algn="ctr"/>
            <a:endParaRPr lang="en-US" sz="1400" dirty="0"/>
          </a:p>
          <a:p>
            <a:pPr algn="ctr"/>
            <a:r>
              <a:rPr lang="en-US" sz="1400" dirty="0" smtClean="0"/>
              <a:t>  </a:t>
            </a:r>
            <a:endParaRPr lang="en-US" sz="1400" dirty="0"/>
          </a:p>
        </p:txBody>
      </p:sp>
      <p:sp>
        <p:nvSpPr>
          <p:cNvPr id="38" name="TextBox 37"/>
          <p:cNvSpPr txBox="1"/>
          <p:nvPr/>
        </p:nvSpPr>
        <p:spPr>
          <a:xfrm>
            <a:off x="6794193" y="1243528"/>
            <a:ext cx="1218603" cy="584775"/>
          </a:xfrm>
          <a:prstGeom prst="rect">
            <a:avLst/>
          </a:prstGeom>
          <a:noFill/>
        </p:spPr>
        <p:txBody>
          <a:bodyPr wrap="none" rtlCol="0">
            <a:spAutoFit/>
          </a:bodyPr>
          <a:lstStyle/>
          <a:p>
            <a:pPr algn="ctr"/>
            <a:r>
              <a:rPr lang="en-US" sz="1600" dirty="0" smtClean="0">
                <a:latin typeface="Tw Cen MT" panose="020B0602020104020603" pitchFamily="34" charset="0"/>
              </a:rPr>
              <a:t>Final Report</a:t>
            </a:r>
          </a:p>
          <a:p>
            <a:pPr algn="ctr"/>
            <a:r>
              <a:rPr lang="en-US" sz="1600" dirty="0" smtClean="0">
                <a:latin typeface="Tw Cen MT" panose="020B0602020104020603" pitchFamily="34" charset="0"/>
              </a:rPr>
              <a:t>Spring 2017</a:t>
            </a:r>
            <a:endParaRPr lang="en-US" sz="1600" dirty="0">
              <a:latin typeface="Tw Cen MT" panose="020B0602020104020603" pitchFamily="34" charset="0"/>
            </a:endParaRPr>
          </a:p>
        </p:txBody>
      </p:sp>
      <p:sp>
        <p:nvSpPr>
          <p:cNvPr id="39" name="TextBox 38"/>
          <p:cNvSpPr txBox="1"/>
          <p:nvPr/>
        </p:nvSpPr>
        <p:spPr>
          <a:xfrm>
            <a:off x="538395" y="2122327"/>
            <a:ext cx="1128707" cy="461665"/>
          </a:xfrm>
          <a:prstGeom prst="rect">
            <a:avLst/>
          </a:prstGeom>
          <a:noFill/>
        </p:spPr>
        <p:txBody>
          <a:bodyPr wrap="none" rtlCol="0">
            <a:spAutoFit/>
          </a:bodyPr>
          <a:lstStyle/>
          <a:p>
            <a:pPr algn="ctr"/>
            <a:r>
              <a:rPr lang="en-US" sz="1200" dirty="0" smtClean="0">
                <a:latin typeface="Tw Cen MT" panose="020B0602020104020603" pitchFamily="34" charset="0"/>
              </a:rPr>
              <a:t>January / </a:t>
            </a:r>
          </a:p>
          <a:p>
            <a:pPr algn="ctr"/>
            <a:r>
              <a:rPr lang="en-US" sz="1200" dirty="0" smtClean="0">
                <a:latin typeface="Tw Cen MT" panose="020B0602020104020603" pitchFamily="34" charset="0"/>
              </a:rPr>
              <a:t>February 2016</a:t>
            </a:r>
            <a:endParaRPr lang="en-US" sz="1200" dirty="0">
              <a:latin typeface="Tw Cen MT" panose="020B0602020104020603" pitchFamily="34" charset="0"/>
            </a:endParaRPr>
          </a:p>
        </p:txBody>
      </p:sp>
      <p:sp>
        <p:nvSpPr>
          <p:cNvPr id="40" name="TextBox 39"/>
          <p:cNvSpPr txBox="1"/>
          <p:nvPr/>
        </p:nvSpPr>
        <p:spPr>
          <a:xfrm>
            <a:off x="2340415" y="2134055"/>
            <a:ext cx="1104791" cy="461665"/>
          </a:xfrm>
          <a:prstGeom prst="rect">
            <a:avLst/>
          </a:prstGeom>
          <a:noFill/>
        </p:spPr>
        <p:txBody>
          <a:bodyPr wrap="none" rtlCol="0">
            <a:spAutoFit/>
          </a:bodyPr>
          <a:lstStyle/>
          <a:p>
            <a:pPr algn="ctr"/>
            <a:r>
              <a:rPr lang="en-US" sz="1200" dirty="0" smtClean="0">
                <a:latin typeface="Tw Cen MT" panose="020B0602020104020603" pitchFamily="34" charset="0"/>
              </a:rPr>
              <a:t>March through</a:t>
            </a:r>
          </a:p>
          <a:p>
            <a:pPr algn="ctr"/>
            <a:r>
              <a:rPr lang="en-US" sz="1200" dirty="0" smtClean="0">
                <a:latin typeface="Tw Cen MT" panose="020B0602020104020603" pitchFamily="34" charset="0"/>
              </a:rPr>
              <a:t>July 2016</a:t>
            </a:r>
            <a:endParaRPr lang="en-US" sz="1200" dirty="0">
              <a:latin typeface="Tw Cen MT" panose="020B0602020104020603" pitchFamily="34" charset="0"/>
            </a:endParaRPr>
          </a:p>
        </p:txBody>
      </p:sp>
      <p:sp>
        <p:nvSpPr>
          <p:cNvPr id="41" name="TextBox 40"/>
          <p:cNvSpPr txBox="1"/>
          <p:nvPr/>
        </p:nvSpPr>
        <p:spPr>
          <a:xfrm>
            <a:off x="3912975" y="2134055"/>
            <a:ext cx="1156087" cy="430887"/>
          </a:xfrm>
          <a:prstGeom prst="rect">
            <a:avLst/>
          </a:prstGeom>
          <a:noFill/>
        </p:spPr>
        <p:txBody>
          <a:bodyPr wrap="none" rtlCol="0">
            <a:spAutoFit/>
          </a:bodyPr>
          <a:lstStyle/>
          <a:p>
            <a:pPr algn="ctr"/>
            <a:r>
              <a:rPr lang="en-US" sz="1100" dirty="0" smtClean="0">
                <a:latin typeface="Tw Cen MT" panose="020B0602020104020603" pitchFamily="34" charset="0"/>
              </a:rPr>
              <a:t>August</a:t>
            </a:r>
            <a:r>
              <a:rPr lang="en-US" sz="1100" dirty="0">
                <a:latin typeface="Tw Cen MT" panose="020B0602020104020603" pitchFamily="34" charset="0"/>
              </a:rPr>
              <a:t> </a:t>
            </a:r>
            <a:r>
              <a:rPr lang="en-US" sz="1100" dirty="0" smtClean="0">
                <a:latin typeface="Tw Cen MT" panose="020B0602020104020603" pitchFamily="34" charset="0"/>
              </a:rPr>
              <a:t>/</a:t>
            </a:r>
          </a:p>
          <a:p>
            <a:pPr algn="ctr"/>
            <a:r>
              <a:rPr lang="en-US" sz="1100" dirty="0" smtClean="0">
                <a:latin typeface="Tw Cen MT" panose="020B0602020104020603" pitchFamily="34" charset="0"/>
              </a:rPr>
              <a:t>September 2016</a:t>
            </a:r>
            <a:endParaRPr lang="en-US" sz="1100" dirty="0">
              <a:latin typeface="Tw Cen MT" panose="020B0602020104020603" pitchFamily="34" charset="0"/>
            </a:endParaRPr>
          </a:p>
        </p:txBody>
      </p:sp>
      <p:sp>
        <p:nvSpPr>
          <p:cNvPr id="42" name="TextBox 41"/>
          <p:cNvSpPr txBox="1"/>
          <p:nvPr/>
        </p:nvSpPr>
        <p:spPr>
          <a:xfrm>
            <a:off x="5328337" y="2103277"/>
            <a:ext cx="1237839" cy="461665"/>
          </a:xfrm>
          <a:prstGeom prst="rect">
            <a:avLst/>
          </a:prstGeom>
          <a:noFill/>
        </p:spPr>
        <p:txBody>
          <a:bodyPr wrap="none" rtlCol="0">
            <a:spAutoFit/>
          </a:bodyPr>
          <a:lstStyle/>
          <a:p>
            <a:pPr algn="ctr"/>
            <a:r>
              <a:rPr lang="en-US" sz="1200" dirty="0" smtClean="0">
                <a:latin typeface="Tw Cen MT" panose="020B0602020104020603" pitchFamily="34" charset="0"/>
              </a:rPr>
              <a:t>October through </a:t>
            </a:r>
          </a:p>
          <a:p>
            <a:pPr algn="ctr"/>
            <a:r>
              <a:rPr lang="en-US" sz="1200" dirty="0" smtClean="0">
                <a:latin typeface="Tw Cen MT" panose="020B0602020104020603" pitchFamily="34" charset="0"/>
              </a:rPr>
              <a:t>March 2017</a:t>
            </a:r>
            <a:endParaRPr lang="en-US" sz="1200" dirty="0">
              <a:latin typeface="Tw Cen MT" panose="020B0602020104020603" pitchFamily="34" charset="0"/>
            </a:endParaRPr>
          </a:p>
        </p:txBody>
      </p:sp>
    </p:spTree>
    <p:extLst>
      <p:ext uri="{BB962C8B-B14F-4D97-AF65-F5344CB8AC3E}">
        <p14:creationId xmlns:p14="http://schemas.microsoft.com/office/powerpoint/2010/main" val="7725023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762000"/>
          </a:xfrm>
        </p:spPr>
        <p:txBody>
          <a:bodyPr/>
          <a:lstStyle/>
          <a:p>
            <a:r>
              <a:rPr lang="en-US" sz="2800" dirty="0" smtClean="0">
                <a:latin typeface="Tw Cen MT" panose="020B0602020104020603" pitchFamily="34" charset="0"/>
              </a:rPr>
              <a:t>Crowdsourcing Outreach – I-680 Study Example</a:t>
            </a:r>
            <a:endParaRPr lang="en-US" sz="28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50BB68A5-2CC6-364B-A3F1-D0ACFFFF5718}" type="slidenum">
              <a:rPr lang="en-US" smtClean="0"/>
              <a:pPr>
                <a:defRPr/>
              </a:pPr>
              <a:t>8</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8150" y="1090357"/>
            <a:ext cx="5599609" cy="1853962"/>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28681"/>
          <a:stretch/>
        </p:blipFill>
        <p:spPr>
          <a:xfrm>
            <a:off x="228600" y="1114410"/>
            <a:ext cx="3014369" cy="1660057"/>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8800" y="2133600"/>
            <a:ext cx="3276600" cy="4100155"/>
          </a:xfrm>
          <a:prstGeom prst="rect">
            <a:avLst/>
          </a:prstGeom>
        </p:spPr>
      </p:pic>
      <p:sp>
        <p:nvSpPr>
          <p:cNvPr id="3" name="Rectangle 2"/>
          <p:cNvSpPr/>
          <p:nvPr/>
        </p:nvSpPr>
        <p:spPr>
          <a:xfrm>
            <a:off x="609600" y="3371433"/>
            <a:ext cx="4572000" cy="2862322"/>
          </a:xfrm>
          <a:prstGeom prst="rect">
            <a:avLst/>
          </a:prstGeom>
        </p:spPr>
        <p:txBody>
          <a:bodyPr>
            <a:spAutoFit/>
          </a:bodyPr>
          <a:lstStyle/>
          <a:p>
            <a:pPr marL="690563" indent="-690563">
              <a:spcAft>
                <a:spcPts val="2400"/>
              </a:spcAft>
              <a:buFont typeface="Wingdings" pitchFamily="2" charset="2"/>
              <a:buChar char="q"/>
              <a:defRPr/>
            </a:pPr>
            <a:r>
              <a:rPr lang="en-US" sz="2000" kern="0" dirty="0" err="1" smtClean="0">
                <a:effectLst>
                  <a:outerShdw blurRad="38100" dist="38100" dir="2700000" algn="tl">
                    <a:srgbClr val="C0C0C0"/>
                  </a:outerShdw>
                </a:effectLst>
              </a:rPr>
              <a:t>CrowdSpot</a:t>
            </a:r>
            <a:r>
              <a:rPr lang="en-US" sz="2000" kern="0" dirty="0" smtClean="0">
                <a:effectLst>
                  <a:outerShdw blurRad="38100" dist="38100" dir="2700000" algn="tl">
                    <a:srgbClr val="C0C0C0"/>
                  </a:outerShdw>
                </a:effectLst>
              </a:rPr>
              <a:t> application</a:t>
            </a:r>
          </a:p>
          <a:p>
            <a:pPr marL="690563" indent="-690563">
              <a:spcAft>
                <a:spcPts val="2400"/>
              </a:spcAft>
              <a:buFont typeface="Wingdings" pitchFamily="2" charset="2"/>
              <a:buChar char="q"/>
              <a:defRPr/>
            </a:pPr>
            <a:r>
              <a:rPr lang="en-US" sz="2000" kern="0" dirty="0" smtClean="0">
                <a:effectLst>
                  <a:outerShdw blurRad="38100" dist="38100" dir="2700000" algn="tl">
                    <a:srgbClr val="C0C0C0"/>
                  </a:outerShdw>
                </a:effectLst>
              </a:rPr>
              <a:t>510 Unique responses</a:t>
            </a:r>
          </a:p>
          <a:p>
            <a:pPr marL="690563" indent="-690563">
              <a:spcAft>
                <a:spcPts val="2400"/>
              </a:spcAft>
              <a:buFont typeface="Wingdings" pitchFamily="2" charset="2"/>
              <a:buChar char="q"/>
              <a:defRPr/>
            </a:pPr>
            <a:r>
              <a:rPr lang="en-US" sz="2000" kern="0" dirty="0" smtClean="0">
                <a:effectLst>
                  <a:outerShdw blurRad="38100" dist="38100" dir="2700000" algn="tl">
                    <a:srgbClr val="C0C0C0"/>
                  </a:outerShdw>
                </a:effectLst>
              </a:rPr>
              <a:t>Site open for one month</a:t>
            </a:r>
          </a:p>
          <a:p>
            <a:pPr marL="690563" indent="-690563">
              <a:spcAft>
                <a:spcPts val="2400"/>
              </a:spcAft>
              <a:buFont typeface="Wingdings" pitchFamily="2" charset="2"/>
              <a:buChar char="q"/>
              <a:defRPr/>
            </a:pPr>
            <a:r>
              <a:rPr lang="en-US" sz="2000" kern="0" dirty="0">
                <a:effectLst>
                  <a:outerShdw blurRad="38100" dist="38100" dir="2700000" algn="tl">
                    <a:srgbClr val="C0C0C0"/>
                  </a:outerShdw>
                </a:effectLst>
              </a:rPr>
              <a:t>http://i-680corridorstudy.crowdspotmap.com/page/welcome</a:t>
            </a:r>
            <a:endParaRPr lang="en-US" sz="2000" kern="0" dirty="0" smtClean="0">
              <a:effectLst>
                <a:outerShdw blurRad="38100" dist="38100" dir="2700000" algn="tl">
                  <a:srgbClr val="C0C0C0"/>
                </a:outerShdw>
              </a:effectLst>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9508" y="2133600"/>
            <a:ext cx="1525892" cy="1921066"/>
          </a:xfrm>
          <a:prstGeom prst="rect">
            <a:avLst/>
          </a:prstGeom>
        </p:spPr>
      </p:pic>
    </p:spTree>
    <p:extLst>
      <p:ext uri="{BB962C8B-B14F-4D97-AF65-F5344CB8AC3E}">
        <p14:creationId xmlns:p14="http://schemas.microsoft.com/office/powerpoint/2010/main" val="336416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48207D-849A-B64B-9121-A7925E2EBF40}" type="slidenum">
              <a:rPr lang="en-US" smtClean="0"/>
              <a:pPr>
                <a:defRPr/>
              </a:pPr>
              <a:t>9</a:t>
            </a:fld>
            <a:endParaRPr lang="en-US" dirty="0"/>
          </a:p>
        </p:txBody>
      </p:sp>
      <p:sp>
        <p:nvSpPr>
          <p:cNvPr id="4" name="Text Box 5"/>
          <p:cNvSpPr txBox="1">
            <a:spLocks noChangeArrowheads="1"/>
          </p:cNvSpPr>
          <p:nvPr/>
        </p:nvSpPr>
        <p:spPr bwMode="auto">
          <a:xfrm>
            <a:off x="381000" y="304800"/>
            <a:ext cx="7239000" cy="553998"/>
          </a:xfrm>
          <a:prstGeom prst="rect">
            <a:avLst/>
          </a:prstGeom>
          <a:noFill/>
          <a:ln w="9525">
            <a:noFill/>
            <a:miter lim="800000"/>
            <a:headEnd/>
            <a:tailEnd/>
          </a:ln>
        </p:spPr>
        <p:txBody>
          <a:bodyPr wrap="square">
            <a:spAutoFit/>
          </a:bodyPr>
          <a:lstStyle/>
          <a:p>
            <a:pPr>
              <a:spcBef>
                <a:spcPct val="50000"/>
              </a:spcBef>
              <a:defRPr/>
            </a:pPr>
            <a:r>
              <a:rPr lang="en-US" sz="3000" b="1" dirty="0" smtClean="0">
                <a:latin typeface="Tw Cen MT" panose="020B0602020104020603"/>
                <a:ea typeface="+mn-ea"/>
                <a:cs typeface="+mn-cs"/>
              </a:rPr>
              <a:t>I-280 Corridor Study – Early Input Today</a:t>
            </a:r>
            <a:endParaRPr lang="en-US" sz="3000" b="1" dirty="0">
              <a:latin typeface="Tw Cen MT" panose="020B0602020104020603"/>
              <a:ea typeface="+mn-ea"/>
              <a:cs typeface="+mn-cs"/>
            </a:endParaRPr>
          </a:p>
        </p:txBody>
      </p:sp>
      <p:sp>
        <p:nvSpPr>
          <p:cNvPr id="5" name="TextBox 4"/>
          <p:cNvSpPr txBox="1"/>
          <p:nvPr/>
        </p:nvSpPr>
        <p:spPr>
          <a:xfrm>
            <a:off x="381000" y="1219200"/>
            <a:ext cx="8153400" cy="4708981"/>
          </a:xfrm>
          <a:prstGeom prst="rect">
            <a:avLst/>
          </a:prstGeom>
          <a:noFill/>
        </p:spPr>
        <p:txBody>
          <a:bodyPr wrap="square" rtlCol="0">
            <a:spAutoFit/>
          </a:bodyPr>
          <a:lstStyle/>
          <a:p>
            <a:pPr marL="457200" indent="-457200">
              <a:lnSpc>
                <a:spcPct val="150000"/>
              </a:lnSpc>
              <a:buAutoNum type="arabicPeriod"/>
            </a:pPr>
            <a:r>
              <a:rPr lang="en-US" b="1" dirty="0" smtClean="0">
                <a:latin typeface="Tw Cen MT" panose="020B0602020104020603"/>
              </a:rPr>
              <a:t>Provide early input for all modes and locations in corridor</a:t>
            </a:r>
          </a:p>
          <a:p>
            <a:pPr marL="457200" indent="-457200">
              <a:lnSpc>
                <a:spcPct val="150000"/>
              </a:lnSpc>
              <a:buAutoNum type="arabicPeriod"/>
            </a:pPr>
            <a:r>
              <a:rPr lang="en-US" b="1" dirty="0" smtClean="0">
                <a:latin typeface="Tw Cen MT" panose="020B0602020104020603"/>
              </a:rPr>
              <a:t>Share Improvement Idea or Suggestion (Yellow)</a:t>
            </a:r>
          </a:p>
          <a:p>
            <a:pPr marL="914400" lvl="1" indent="-457200">
              <a:buFont typeface="Arial" panose="020B0604020202020204" pitchFamily="34" charset="0"/>
              <a:buChar char="•"/>
            </a:pPr>
            <a:r>
              <a:rPr lang="en-US" dirty="0" smtClean="0">
                <a:latin typeface="Tw Cen MT" panose="020B0602020104020603"/>
              </a:rPr>
              <a:t>Add bike lane, add wider sidewalk, provide more frequent bus service, extend carpool lane, add lane to roadway, remove lane from roadway, etc.</a:t>
            </a:r>
          </a:p>
          <a:p>
            <a:pPr marL="457200" indent="-457200">
              <a:lnSpc>
                <a:spcPct val="150000"/>
              </a:lnSpc>
              <a:buAutoNum type="arabicPeriod"/>
            </a:pPr>
            <a:r>
              <a:rPr lang="en-US" b="1" dirty="0" smtClean="0">
                <a:latin typeface="Tw Cen MT" panose="020B0602020104020603"/>
              </a:rPr>
              <a:t>Identify Transportation Issue (Pink)</a:t>
            </a:r>
          </a:p>
          <a:p>
            <a:pPr marL="914400" lvl="1" indent="-457200">
              <a:spcBef>
                <a:spcPts val="0"/>
              </a:spcBef>
              <a:buFont typeface="Arial" panose="020B0604020202020204" pitchFamily="34" charset="0"/>
              <a:buChar char="•"/>
            </a:pPr>
            <a:r>
              <a:rPr lang="en-US" dirty="0" smtClean="0">
                <a:latin typeface="Tw Cen MT" panose="020B0602020104020603"/>
              </a:rPr>
              <a:t>Long delays at STOP sign, traffic signals not well timed, vehicles on freeway ramps spilling back onto local roadway, bike lane does not exist, private shuttles affecting traffic, pothole in roadway, signal green times are too long, etc.</a:t>
            </a:r>
            <a:endParaRPr lang="en-US" dirty="0">
              <a:latin typeface="Tw Cen MT" panose="020B0602020104020603"/>
            </a:endParaRPr>
          </a:p>
        </p:txBody>
      </p:sp>
    </p:spTree>
    <p:extLst>
      <p:ext uri="{BB962C8B-B14F-4D97-AF65-F5344CB8AC3E}">
        <p14:creationId xmlns:p14="http://schemas.microsoft.com/office/powerpoint/2010/main" val="14307283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ta_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_x0020_Number xmlns="3fbd93bc-29e6-4735-813a-c907b5cb781b">1</Order_x0020_Numb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FD925C296E4C4985AB6119E17353D0" ma:contentTypeVersion="1" ma:contentTypeDescription="Create a new document." ma:contentTypeScope="" ma:versionID="ab45969d3325e006f1bb52aa56716cbe">
  <xsd:schema xmlns:xsd="http://www.w3.org/2001/XMLSchema" xmlns:xs="http://www.w3.org/2001/XMLSchema" xmlns:p="http://schemas.microsoft.com/office/2006/metadata/properties" xmlns:ns2="3fbd93bc-29e6-4735-813a-c907b5cb781b" targetNamespace="http://schemas.microsoft.com/office/2006/metadata/properties" ma:root="true" ma:fieldsID="17c843dc8d4f1c0bc7704792571ce36d" ns2:_="">
    <xsd:import namespace="3fbd93bc-29e6-4735-813a-c907b5cb781b"/>
    <xsd:element name="properties">
      <xsd:complexType>
        <xsd:sequence>
          <xsd:element name="documentManagement">
            <xsd:complexType>
              <xsd:all>
                <xsd:element ref="ns2:Order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d93bc-29e6-4735-813a-c907b5cb781b" elementFormDefault="qualified">
    <xsd:import namespace="http://schemas.microsoft.com/office/2006/documentManagement/types"/>
    <xsd:import namespace="http://schemas.microsoft.com/office/infopath/2007/PartnerControls"/>
    <xsd:element name="Order_x0020_Number" ma:index="8" nillable="true" ma:displayName="Order Number" ma:decimals="0" ma:internalName="Order_x0020_Numb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55236-0ECD-4EEC-8F65-B9DE3E49AF4E}">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3fbd93bc-29e6-4735-813a-c907b5cb781b"/>
    <ds:schemaRef ds:uri="http://purl.org/dc/dcmitype/"/>
    <ds:schemaRef ds:uri="http://purl.org/dc/terms/"/>
  </ds:schemaRefs>
</ds:datastoreItem>
</file>

<file path=customXml/itemProps2.xml><?xml version="1.0" encoding="utf-8"?>
<ds:datastoreItem xmlns:ds="http://schemas.openxmlformats.org/officeDocument/2006/customXml" ds:itemID="{051C31AE-A622-40BA-9668-AFE423194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d93bc-29e6-4735-813a-c907b5cb7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A703D3-67B8-4BA5-9EC8-474E12791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vta_template.potx</Template>
  <TotalTime>62077</TotalTime>
  <Words>839</Words>
  <Application>Microsoft Macintosh PowerPoint</Application>
  <PresentationFormat>On-screen Show (4:3)</PresentationFormat>
  <Paragraphs>173</Paragraphs>
  <Slides>17</Slides>
  <Notes>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vta_template</vt:lpstr>
      <vt:lpstr>Custom Design</vt:lpstr>
      <vt:lpstr>I-280 Corridor Study and  I-280/Winchester Blvd Project</vt:lpstr>
      <vt:lpstr>PowerPoint Presentation</vt:lpstr>
      <vt:lpstr>PowerPoint Presentation</vt:lpstr>
      <vt:lpstr>I-280 Corridor Study</vt:lpstr>
      <vt:lpstr>PowerPoint Presentation</vt:lpstr>
      <vt:lpstr>I-280 Corridor Study – Part of Larger Process</vt:lpstr>
      <vt:lpstr>I-280 Corridor Study – Work Plan/Timeline</vt:lpstr>
      <vt:lpstr>Crowdsourcing Outreach – I-680 Study Example</vt:lpstr>
      <vt:lpstr>PowerPoint Presentation</vt:lpstr>
      <vt:lpstr>I-280/Winchester Blvd Project</vt:lpstr>
      <vt:lpstr>PowerPoint Presentation</vt:lpstr>
      <vt:lpstr>PowerPoint Presentation</vt:lpstr>
      <vt:lpstr>PowerPoint Presentation</vt:lpstr>
      <vt:lpstr>PowerPoint Presentation</vt:lpstr>
      <vt:lpstr>I-280 Winchester Blvd – Work Plan/Timeline</vt:lpstr>
      <vt:lpstr>PowerPoint Presentation</vt:lpstr>
      <vt:lpstr>Thank you</vt:lpstr>
    </vt:vector>
  </TitlesOfParts>
  <Manager/>
  <Company>SCVTA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BART</dc:creator>
  <cp:keywords/>
  <dc:description/>
  <cp:lastModifiedBy>Kirk Vartan</cp:lastModifiedBy>
  <cp:revision>1423</cp:revision>
  <cp:lastPrinted>2016-04-20T22:05:56Z</cp:lastPrinted>
  <dcterms:created xsi:type="dcterms:W3CDTF">2005-09-09T23:20:35Z</dcterms:created>
  <dcterms:modified xsi:type="dcterms:W3CDTF">2016-04-25T09:19:26Z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0x0101008CFD925C296E4C4985AB6119E17353D0</vt:lpwstr>
  </property>
</Properties>
</file>